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6"/>
  </p:notesMasterIdLst>
  <p:sldIdLst>
    <p:sldId id="256" r:id="rId2"/>
    <p:sldId id="257" r:id="rId3"/>
    <p:sldId id="258" r:id="rId4"/>
    <p:sldId id="259" r:id="rId5"/>
    <p:sldId id="262" r:id="rId6"/>
    <p:sldId id="261" r:id="rId7"/>
    <p:sldId id="265" r:id="rId8"/>
    <p:sldId id="267" r:id="rId9"/>
    <p:sldId id="268" r:id="rId10"/>
    <p:sldId id="269" r:id="rId11"/>
    <p:sldId id="270" r:id="rId12"/>
    <p:sldId id="271" r:id="rId13"/>
    <p:sldId id="272" r:id="rId14"/>
    <p:sldId id="266" r:id="rId15"/>
  </p:sldIdLst>
  <p:sldSz cx="9144000" cy="5143500" type="screen16x9"/>
  <p:notesSz cx="6858000" cy="9144000"/>
  <p:embeddedFontLst>
    <p:embeddedFont>
      <p:font typeface="Montserrat" charset="0"/>
      <p:regular r:id="rId17"/>
      <p:bold r:id="rId18"/>
      <p:italic r:id="rId19"/>
      <p:boldItalic r:id="rId20"/>
    </p:embeddedFont>
    <p:embeddedFont>
      <p:font typeface="Lato" charset="0"/>
      <p:regular r:id="rId21"/>
      <p:bold r:id="rId22"/>
      <p:italic r:id="rId23"/>
      <p:boldItalic r:id="rId24"/>
    </p:embeddedFont>
    <p:embeddedFont>
      <p:font typeface="Consolas" pitchFamily="49" charset="0"/>
      <p:regular r:id="rId25"/>
      <p:bold r:id="rId26"/>
      <p:italic r:id="rId27"/>
      <p:boldItalic r:id="rId28"/>
    </p:embeddedFont>
    <p:embeddedFont>
      <p:font typeface="Average" charset="0"/>
      <p:regular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F0066"/>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2" d="100"/>
          <a:sy n="72" d="100"/>
        </p:scale>
        <p:origin x="-1914" y="-792"/>
      </p:cViewPr>
      <p:guideLst>
        <p:guide orient="horz" pos="162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xmlns="" val="35929547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4936643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f87997393_0_1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f87997393_0_1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560174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f87997393_0_1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f87997393_0_1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560174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f87997393_0_1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f87997393_0_1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560174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f87997393_0_1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f87997393_0_1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560174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830779cd3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830779cd3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548999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24969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686264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f87997393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842196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f87997393_0_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f87997393_0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960696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f96f5393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f96f5393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439990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f87997393_0_1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f87997393_0_1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560174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f87997393_0_1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f87997393_0_1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560174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f87997393_0_1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f87997393_0_1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5601742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mc:AlternateContent xmlns:mc="http://schemas.openxmlformats.org/markup-compatibility/2006">
    <mc:Choice xmlns:p14="http://schemas.microsoft.com/office/powerpoint/2010/main" xmlns="" Requires="p14">
      <p:transition spd="slow">
        <p14:flip dir="l"/>
      </p:transition>
    </mc:Choice>
    <mc:Fallback>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vox.com/coronavirus-covid19"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2581871" y="244105"/>
            <a:ext cx="5440296" cy="675057"/>
          </a:xfrm>
          <a:prstGeom prst="rect">
            <a:avLst/>
          </a:prstGeom>
        </p:spPr>
        <p:txBody>
          <a:bodyPr spcFirstLastPara="1" wrap="square" lIns="91425" tIns="91425" rIns="91425" bIns="91425" anchor="t" anchorCtr="0">
            <a:no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marL="0" lvl="0" indent="0" algn="l" rtl="0">
              <a:spcBef>
                <a:spcPts val="0"/>
              </a:spcBef>
              <a:spcAft>
                <a:spcPts val="0"/>
              </a:spcAft>
              <a:buNone/>
            </a:pPr>
            <a:r>
              <a:rPr lang="en-GB" sz="3200" b="1" dirty="0" smtClean="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rPr>
              <a:t>SmartTracker-COVID-19</a:t>
            </a:r>
            <a:endParaRPr sz="3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endParaRPr>
          </a:p>
        </p:txBody>
      </p:sp>
      <p:sp>
        <p:nvSpPr>
          <p:cNvPr id="230" name="Google Shape;230;p17"/>
          <p:cNvSpPr txBox="1"/>
          <p:nvPr/>
        </p:nvSpPr>
        <p:spPr>
          <a:xfrm>
            <a:off x="3620877" y="979020"/>
            <a:ext cx="3487154" cy="34363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dirty="0">
                <a:solidFill>
                  <a:schemeClr val="lt1"/>
                </a:solidFill>
                <a:latin typeface="Lato"/>
                <a:ea typeface="Lato"/>
                <a:cs typeface="Lato"/>
                <a:sym typeface="Lato"/>
              </a:rPr>
              <a:t>Presenting solution for COVID-19</a:t>
            </a:r>
            <a:endParaRPr sz="1600" dirty="0">
              <a:solidFill>
                <a:schemeClr val="lt1"/>
              </a:solidFill>
              <a:latin typeface="Lato"/>
              <a:ea typeface="Lato"/>
              <a:cs typeface="Lato"/>
              <a:sym typeface="Lato"/>
            </a:endParaRPr>
          </a:p>
        </p:txBody>
      </p:sp>
      <p:sp>
        <p:nvSpPr>
          <p:cNvPr id="3" name="TextBox 2"/>
          <p:cNvSpPr txBox="1"/>
          <p:nvPr/>
        </p:nvSpPr>
        <p:spPr>
          <a:xfrm>
            <a:off x="3510076" y="1463959"/>
            <a:ext cx="3112431" cy="1928813"/>
          </a:xfrm>
          <a:prstGeom prst="rect">
            <a:avLst/>
          </a:prstGeom>
          <a:ln>
            <a:noFill/>
          </a:ln>
          <a:effectLst/>
          <a:scene3d>
            <a:camera prst="orthographicFront">
              <a:rot lat="0" lon="0" rev="0"/>
            </a:camera>
            <a:lightRig rig="chilly" dir="t">
              <a:rot lat="0" lon="0" rev="18480000"/>
            </a:lightRig>
          </a:scene3d>
          <a:sp3d prstMaterial="clear">
            <a:bevelT h="63500"/>
          </a:sp3d>
        </p:spPr>
        <p:style>
          <a:lnRef idx="1">
            <a:schemeClr val="dk1"/>
          </a:lnRef>
          <a:fillRef idx="3">
            <a:schemeClr val="dk1"/>
          </a:fillRef>
          <a:effectRef idx="2">
            <a:schemeClr val="dk1"/>
          </a:effectRef>
          <a:fontRef idx="minor">
            <a:schemeClr val="lt1"/>
          </a:fontRef>
        </p:style>
        <p:txBody>
          <a:bodyPr wrap="square" rtlCol="0">
            <a:spAutoFit/>
          </a:bodyPr>
          <a:lstStyle/>
          <a:p>
            <a:endParaRPr lang="en-US" dirty="0"/>
          </a:p>
        </p:txBody>
      </p:sp>
      <p:grpSp>
        <p:nvGrpSpPr>
          <p:cNvPr id="11" name="Group 10"/>
          <p:cNvGrpSpPr/>
          <p:nvPr/>
        </p:nvGrpSpPr>
        <p:grpSpPr>
          <a:xfrm>
            <a:off x="3597865" y="1632760"/>
            <a:ext cx="2963357" cy="1307588"/>
            <a:chOff x="3947397" y="1765283"/>
            <a:chExt cx="2631493" cy="1307588"/>
          </a:xfrm>
        </p:grpSpPr>
        <p:sp>
          <p:nvSpPr>
            <p:cNvPr id="9" name="Google Shape;229;p17"/>
            <p:cNvSpPr txBox="1"/>
            <p:nvPr/>
          </p:nvSpPr>
          <p:spPr>
            <a:xfrm>
              <a:off x="3947397" y="1765283"/>
              <a:ext cx="2631493" cy="42882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b="1" dirty="0" smtClean="0">
                  <a:solidFill>
                    <a:schemeClr val="bg1"/>
                  </a:solidFill>
                  <a:latin typeface="Lato"/>
                  <a:ea typeface="Lato"/>
                  <a:cs typeface="Lato"/>
                  <a:sym typeface="Lato"/>
                </a:rPr>
                <a:t>Name  :  </a:t>
              </a:r>
              <a:r>
                <a:rPr lang="en-GB" sz="1500" dirty="0" smtClean="0">
                  <a:solidFill>
                    <a:schemeClr val="bg1"/>
                  </a:solidFill>
                  <a:latin typeface="Lato"/>
                  <a:ea typeface="Lato"/>
                  <a:cs typeface="Lato"/>
                  <a:sym typeface="Lato"/>
                </a:rPr>
                <a:t>Pramod  Paratabadi </a:t>
              </a:r>
              <a:r>
                <a:rPr lang="en-IN" sz="1500" dirty="0" smtClean="0">
                  <a:solidFill>
                    <a:schemeClr val="bg1"/>
                  </a:solidFill>
                  <a:latin typeface="Consolas" panose="020B0609020204030204" pitchFamily="49" charset="0"/>
                </a:rPr>
                <a:t>	</a:t>
              </a:r>
              <a:endParaRPr sz="1500" dirty="0" smtClean="0">
                <a:solidFill>
                  <a:schemeClr val="bg1"/>
                </a:solidFill>
                <a:latin typeface="Lato"/>
                <a:ea typeface="Lato"/>
                <a:cs typeface="Lato"/>
                <a:sym typeface="Lato"/>
              </a:endParaRPr>
            </a:p>
          </p:txBody>
        </p:sp>
        <p:pic>
          <p:nvPicPr>
            <p:cNvPr id="10" name="Picture 2" descr="C:\Users\Dell\Downloads\gmail.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085722" y="2259521"/>
              <a:ext cx="354013" cy="354013"/>
            </a:xfrm>
            <a:prstGeom prst="rect">
              <a:avLst/>
            </a:prstGeom>
            <a:noFill/>
            <a:extLst>
              <a:ext uri="{909E8E84-426E-40DD-AFC4-6F175D3DCCD1}">
                <a14:hiddenFill xmlns:a14="http://schemas.microsoft.com/office/drawing/2010/main" xmlns="">
                  <a:solidFill>
                    <a:srgbClr val="FFFFFF"/>
                  </a:solidFill>
                </a14:hiddenFill>
              </a:ext>
            </a:extLst>
          </p:spPr>
        </p:pic>
        <p:pic>
          <p:nvPicPr>
            <p:cNvPr id="1033" name="Picture 9" descr="C:\Users\Dell\Downloads\contact.pn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4068921" y="2696369"/>
              <a:ext cx="376502" cy="376502"/>
            </a:xfrm>
            <a:prstGeom prst="rect">
              <a:avLst/>
            </a:prstGeom>
            <a:noFill/>
            <a:extLst>
              <a:ext uri="{909E8E84-426E-40DD-AFC4-6F175D3DCCD1}">
                <a14:hiddenFill xmlns:a14="http://schemas.microsoft.com/office/drawing/2010/main" xmlns="">
                  <a:solidFill>
                    <a:srgbClr val="FFFFFF"/>
                  </a:solidFill>
                </a14:hiddenFill>
              </a:ext>
            </a:extLst>
          </p:spPr>
        </p:pic>
        <p:sp>
          <p:nvSpPr>
            <p:cNvPr id="7" name="TextBox 6"/>
            <p:cNvSpPr txBox="1"/>
            <p:nvPr/>
          </p:nvSpPr>
          <p:spPr>
            <a:xfrm>
              <a:off x="4693444" y="2696369"/>
              <a:ext cx="1428750" cy="307777"/>
            </a:xfrm>
            <a:prstGeom prst="rect">
              <a:avLst/>
            </a:prstGeom>
            <a:noFill/>
          </p:spPr>
          <p:txBody>
            <a:bodyPr wrap="square" rtlCol="0">
              <a:spAutoFit/>
            </a:bodyPr>
            <a:lstStyle/>
            <a:p>
              <a:r>
                <a:rPr lang="en-US" dirty="0" smtClean="0">
                  <a:solidFill>
                    <a:srgbClr val="92D050"/>
                  </a:solidFill>
                </a:rPr>
                <a:t>9158038227</a:t>
              </a:r>
              <a:endParaRPr lang="en-US" dirty="0">
                <a:solidFill>
                  <a:srgbClr val="92D050"/>
                </a:solidFill>
              </a:endParaRPr>
            </a:p>
          </p:txBody>
        </p:sp>
        <p:sp>
          <p:nvSpPr>
            <p:cNvPr id="8" name="TextBox 7"/>
            <p:cNvSpPr txBox="1"/>
            <p:nvPr/>
          </p:nvSpPr>
          <p:spPr>
            <a:xfrm>
              <a:off x="4557712" y="2313416"/>
              <a:ext cx="2021178" cy="292388"/>
            </a:xfrm>
            <a:prstGeom prst="rect">
              <a:avLst/>
            </a:prstGeom>
            <a:noFill/>
          </p:spPr>
          <p:txBody>
            <a:bodyPr wrap="square" rtlCol="0">
              <a:spAutoFit/>
            </a:bodyPr>
            <a:lstStyle/>
            <a:p>
              <a:r>
                <a:rPr lang="en-US" sz="1300" dirty="0" smtClean="0">
                  <a:solidFill>
                    <a:srgbClr val="FF0066"/>
                  </a:solidFill>
                  <a:latin typeface="Lato" panose="020B0604020202020204" charset="0"/>
                </a:rPr>
                <a:t>pramodp151999@gmail.com</a:t>
              </a:r>
              <a:endParaRPr lang="en-US" sz="1300" dirty="0">
                <a:solidFill>
                  <a:srgbClr val="FF0066"/>
                </a:solidFill>
                <a:latin typeface="Lato" panose="020B0604020202020204" charset="0"/>
              </a:endParaRPr>
            </a:p>
          </p:txBody>
        </p:sp>
      </p:grpSp>
      <p:sp>
        <p:nvSpPr>
          <p:cNvPr id="12" name="TextBox 11"/>
          <p:cNvSpPr txBox="1"/>
          <p:nvPr/>
        </p:nvSpPr>
        <p:spPr>
          <a:xfrm>
            <a:off x="5859291" y="2724356"/>
            <a:ext cx="3112431" cy="1928813"/>
          </a:xfrm>
          <a:prstGeom prst="rect">
            <a:avLst/>
          </a:prstGeom>
          <a:ln>
            <a:noFill/>
          </a:ln>
          <a:effectLst/>
          <a:scene3d>
            <a:camera prst="orthographicFront">
              <a:rot lat="0" lon="0" rev="0"/>
            </a:camera>
            <a:lightRig rig="chilly" dir="t">
              <a:rot lat="0" lon="0" rev="18480000"/>
            </a:lightRig>
          </a:scene3d>
          <a:sp3d prstMaterial="clear">
            <a:bevelT h="63500"/>
          </a:sp3d>
        </p:spPr>
        <p:style>
          <a:lnRef idx="1">
            <a:schemeClr val="dk1"/>
          </a:lnRef>
          <a:fillRef idx="3">
            <a:schemeClr val="dk1"/>
          </a:fillRef>
          <a:effectRef idx="2">
            <a:schemeClr val="dk1"/>
          </a:effectRef>
          <a:fontRef idx="minor">
            <a:schemeClr val="lt1"/>
          </a:fontRef>
        </p:style>
        <p:txBody>
          <a:bodyPr wrap="square" rtlCol="0">
            <a:spAutoFit/>
          </a:bodyPr>
          <a:lstStyle/>
          <a:p>
            <a:endParaRPr lang="en-US" dirty="0"/>
          </a:p>
        </p:txBody>
      </p:sp>
      <p:grpSp>
        <p:nvGrpSpPr>
          <p:cNvPr id="13" name="Group 12"/>
          <p:cNvGrpSpPr/>
          <p:nvPr/>
        </p:nvGrpSpPr>
        <p:grpSpPr>
          <a:xfrm>
            <a:off x="5947080" y="2893157"/>
            <a:ext cx="2963357" cy="1307588"/>
            <a:chOff x="3947397" y="1765283"/>
            <a:chExt cx="2631493" cy="1307588"/>
          </a:xfrm>
        </p:grpSpPr>
        <p:sp>
          <p:nvSpPr>
            <p:cNvPr id="14" name="Google Shape;229;p17"/>
            <p:cNvSpPr txBox="1"/>
            <p:nvPr/>
          </p:nvSpPr>
          <p:spPr>
            <a:xfrm>
              <a:off x="3947397" y="1765283"/>
              <a:ext cx="2631493" cy="42882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b="1" dirty="0" smtClean="0">
                  <a:solidFill>
                    <a:schemeClr val="bg1"/>
                  </a:solidFill>
                  <a:latin typeface="Lato"/>
                  <a:ea typeface="Lato"/>
                  <a:cs typeface="Lato"/>
                  <a:sym typeface="Lato"/>
                </a:rPr>
                <a:t>Name  :    </a:t>
              </a:r>
              <a:r>
                <a:rPr lang="en-GB" sz="1500" dirty="0" err="1" smtClean="0">
                  <a:solidFill>
                    <a:schemeClr val="bg1"/>
                  </a:solidFill>
                  <a:latin typeface="Lato"/>
                  <a:ea typeface="Lato"/>
                  <a:cs typeface="Lato"/>
                  <a:sym typeface="Lato"/>
                </a:rPr>
                <a:t>Supriya</a:t>
              </a:r>
              <a:r>
                <a:rPr lang="en-GB" sz="1500" dirty="0" smtClean="0">
                  <a:solidFill>
                    <a:schemeClr val="bg1"/>
                  </a:solidFill>
                  <a:latin typeface="Lato"/>
                  <a:ea typeface="Lato"/>
                  <a:cs typeface="Lato"/>
                  <a:sym typeface="Lato"/>
                </a:rPr>
                <a:t> </a:t>
              </a:r>
              <a:r>
                <a:rPr lang="en-GB" sz="1500" dirty="0" err="1" smtClean="0">
                  <a:solidFill>
                    <a:schemeClr val="bg1"/>
                  </a:solidFill>
                  <a:latin typeface="Lato"/>
                  <a:ea typeface="Lato"/>
                  <a:cs typeface="Lato"/>
                  <a:sym typeface="Lato"/>
                </a:rPr>
                <a:t>Madiwal</a:t>
              </a:r>
              <a:r>
                <a:rPr lang="en-IN" sz="1500" dirty="0" smtClean="0">
                  <a:solidFill>
                    <a:schemeClr val="bg1"/>
                  </a:solidFill>
                  <a:latin typeface="Consolas" panose="020B0609020204030204" pitchFamily="49" charset="0"/>
                </a:rPr>
                <a:t>	</a:t>
              </a:r>
              <a:endParaRPr sz="1500" dirty="0" smtClean="0">
                <a:solidFill>
                  <a:schemeClr val="bg1"/>
                </a:solidFill>
                <a:latin typeface="Lato"/>
                <a:ea typeface="Lato"/>
                <a:cs typeface="Lato"/>
                <a:sym typeface="Lato"/>
              </a:endParaRPr>
            </a:p>
          </p:txBody>
        </p:sp>
        <p:pic>
          <p:nvPicPr>
            <p:cNvPr id="15" name="Picture 2" descr="C:\Users\Dell\Downloads\gmail.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085722" y="2259521"/>
              <a:ext cx="354013" cy="354013"/>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9" descr="C:\Users\Dell\Downloads\contact.pn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4068921" y="2696369"/>
              <a:ext cx="376502" cy="376502"/>
            </a:xfrm>
            <a:prstGeom prst="rect">
              <a:avLst/>
            </a:prstGeom>
            <a:noFill/>
            <a:extLst>
              <a:ext uri="{909E8E84-426E-40DD-AFC4-6F175D3DCCD1}">
                <a14:hiddenFill xmlns:a14="http://schemas.microsoft.com/office/drawing/2010/main" xmlns="">
                  <a:solidFill>
                    <a:srgbClr val="FFFFFF"/>
                  </a:solidFill>
                </a14:hiddenFill>
              </a:ext>
            </a:extLst>
          </p:spPr>
        </p:pic>
        <p:sp>
          <p:nvSpPr>
            <p:cNvPr id="17" name="TextBox 16"/>
            <p:cNvSpPr txBox="1"/>
            <p:nvPr/>
          </p:nvSpPr>
          <p:spPr>
            <a:xfrm>
              <a:off x="4693444" y="2696369"/>
              <a:ext cx="1428750" cy="307777"/>
            </a:xfrm>
            <a:prstGeom prst="rect">
              <a:avLst/>
            </a:prstGeom>
            <a:noFill/>
          </p:spPr>
          <p:txBody>
            <a:bodyPr wrap="square" rtlCol="0">
              <a:spAutoFit/>
            </a:bodyPr>
            <a:lstStyle/>
            <a:p>
              <a:r>
                <a:rPr lang="en-US" dirty="0" smtClean="0">
                  <a:solidFill>
                    <a:srgbClr val="92D050"/>
                  </a:solidFill>
                </a:rPr>
                <a:t>8208213703</a:t>
              </a:r>
              <a:endParaRPr lang="en-US" dirty="0">
                <a:solidFill>
                  <a:srgbClr val="92D050"/>
                </a:solidFill>
              </a:endParaRPr>
            </a:p>
          </p:txBody>
        </p:sp>
        <p:sp>
          <p:nvSpPr>
            <p:cNvPr id="18" name="TextBox 17"/>
            <p:cNvSpPr txBox="1"/>
            <p:nvPr/>
          </p:nvSpPr>
          <p:spPr>
            <a:xfrm>
              <a:off x="4557712" y="2313416"/>
              <a:ext cx="2021178" cy="292388"/>
            </a:xfrm>
            <a:prstGeom prst="rect">
              <a:avLst/>
            </a:prstGeom>
            <a:noFill/>
          </p:spPr>
          <p:txBody>
            <a:bodyPr wrap="square" rtlCol="0">
              <a:spAutoFit/>
            </a:bodyPr>
            <a:lstStyle/>
            <a:p>
              <a:r>
                <a:rPr lang="en-US" sz="1300" dirty="0" smtClean="0">
                  <a:solidFill>
                    <a:srgbClr val="FF0066"/>
                  </a:solidFill>
                  <a:latin typeface="Lato" panose="020B0604020202020204" charset="0"/>
                </a:rPr>
                <a:t>supriyasmadiwal@gmail.com</a:t>
              </a:r>
              <a:endParaRPr lang="en-US" sz="1300" dirty="0">
                <a:solidFill>
                  <a:srgbClr val="FF0066"/>
                </a:solidFill>
                <a:latin typeface="Lato" panose="020B0604020202020204" charset="0"/>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idx="2"/>
          </p:nvPr>
        </p:nvSpPr>
        <p:spPr>
          <a:xfrm>
            <a:off x="822714" y="134175"/>
            <a:ext cx="4372445" cy="510900"/>
          </a:xfrm>
          <a:prstGeom prst="rect">
            <a:avLst/>
          </a:prstGeom>
        </p:spPr>
        <p:txBody>
          <a:bodyPr spcFirstLastPara="1" wrap="square" lIns="91425" tIns="91425" rIns="91425" bIns="91425" anchor="t" anchorCtr="0">
            <a:noAutofit/>
          </a:bodyPr>
          <a:lstStyle/>
          <a:p>
            <a:pPr>
              <a:buSzPts val="2400"/>
            </a:pPr>
            <a:r>
              <a:rPr lang="en-GB" sz="2400" b="1" dirty="0">
                <a:solidFill>
                  <a:srgbClr val="00FFFF"/>
                </a:solidFill>
                <a:latin typeface="Lato" panose="020B0604020202020204" charset="0"/>
              </a:rPr>
              <a:t>SmartTracker-COVID-19</a:t>
            </a:r>
            <a:endParaRPr sz="2400" b="1" dirty="0">
              <a:solidFill>
                <a:srgbClr val="00FFFF"/>
              </a:solidFill>
              <a:latin typeface="Lato" panose="020B0604020202020204" charset="0"/>
            </a:endParaRPr>
          </a:p>
        </p:txBody>
      </p:sp>
      <p:sp>
        <p:nvSpPr>
          <p:cNvPr id="7" name="TextBox 6"/>
          <p:cNvSpPr txBox="1"/>
          <p:nvPr/>
        </p:nvSpPr>
        <p:spPr>
          <a:xfrm>
            <a:off x="61546" y="2404896"/>
            <a:ext cx="975946"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err="1" smtClean="0">
                <a:solidFill>
                  <a:schemeClr val="tx1"/>
                </a:solidFill>
              </a:rPr>
              <a:t>CovidEx</a:t>
            </a:r>
            <a:endParaRPr lang="en-US" dirty="0">
              <a:solidFill>
                <a:schemeClr val="tx1"/>
              </a:solidFill>
            </a:endParaRPr>
          </a:p>
        </p:txBody>
      </p:sp>
      <p:sp>
        <p:nvSpPr>
          <p:cNvPr id="2" name="TextBox 1"/>
          <p:cNvSpPr txBox="1"/>
          <p:nvPr/>
        </p:nvSpPr>
        <p:spPr>
          <a:xfrm>
            <a:off x="1617786" y="4567580"/>
            <a:ext cx="1978268" cy="307777"/>
          </a:xfrm>
          <a:prstGeom prst="rect">
            <a:avLst/>
          </a:prstGeom>
          <a:noFill/>
        </p:spPr>
        <p:txBody>
          <a:bodyPr wrap="square" rtlCol="0">
            <a:spAutoFit/>
          </a:bodyPr>
          <a:lstStyle/>
          <a:p>
            <a:r>
              <a:rPr lang="en-US" dirty="0" smtClean="0">
                <a:solidFill>
                  <a:schemeClr val="bg1"/>
                </a:solidFill>
              </a:rPr>
              <a:t>State-wise Statistic</a:t>
            </a:r>
            <a:endParaRPr lang="en-US" dirty="0">
              <a:solidFill>
                <a:schemeClr val="bg1"/>
              </a:solidFill>
            </a:endParaRPr>
          </a:p>
        </p:txBody>
      </p:sp>
      <p:sp>
        <p:nvSpPr>
          <p:cNvPr id="13" name="TextBox 12"/>
          <p:cNvSpPr txBox="1"/>
          <p:nvPr/>
        </p:nvSpPr>
        <p:spPr>
          <a:xfrm>
            <a:off x="5955326" y="4567579"/>
            <a:ext cx="1641228" cy="307777"/>
          </a:xfrm>
          <a:prstGeom prst="rect">
            <a:avLst/>
          </a:prstGeom>
          <a:noFill/>
        </p:spPr>
        <p:txBody>
          <a:bodyPr wrap="square" rtlCol="0">
            <a:spAutoFit/>
          </a:bodyPr>
          <a:lstStyle/>
          <a:p>
            <a:r>
              <a:rPr lang="en-US" dirty="0" smtClean="0">
                <a:solidFill>
                  <a:schemeClr val="tx1"/>
                </a:solidFill>
              </a:rPr>
              <a:t>Prevention</a:t>
            </a:r>
            <a:endParaRPr lang="en-US" dirty="0">
              <a:solidFill>
                <a:schemeClr val="tx1"/>
              </a:solidFill>
            </a:endParaRPr>
          </a:p>
        </p:txBody>
      </p:sp>
      <p:sp>
        <p:nvSpPr>
          <p:cNvPr id="3" name="TextBox 2"/>
          <p:cNvSpPr txBox="1"/>
          <p:nvPr/>
        </p:nvSpPr>
        <p:spPr>
          <a:xfrm>
            <a:off x="61546" y="1907931"/>
            <a:ext cx="1099038" cy="307777"/>
          </a:xfrm>
          <a:prstGeom prst="rect">
            <a:avLst/>
          </a:prstGeom>
          <a:noFill/>
        </p:spPr>
        <p:txBody>
          <a:bodyPr wrap="square" rtlCol="0">
            <a:spAutoFit/>
          </a:bodyPr>
          <a:lstStyle/>
          <a:p>
            <a:r>
              <a:rPr lang="en-US" dirty="0" smtClean="0">
                <a:solidFill>
                  <a:schemeClr val="bg1"/>
                </a:solidFill>
              </a:rPr>
              <a:t>Continue…</a:t>
            </a:r>
            <a:endParaRPr lang="en-US" dirty="0">
              <a:solidFill>
                <a:schemeClr val="bg1"/>
              </a:solidFill>
            </a:endParaRPr>
          </a:p>
        </p:txBody>
      </p:sp>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xmlns="" val="0"/>
              </a:ext>
            </a:extLst>
          </a:blip>
          <a:srcRect t="3894"/>
          <a:stretch/>
        </p:blipFill>
        <p:spPr bwMode="auto">
          <a:xfrm>
            <a:off x="1389186" y="762040"/>
            <a:ext cx="2206868" cy="37308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7171" name="Picture 3"/>
          <p:cNvPicPr>
            <a:picLocks noChangeAspect="1" noChangeArrowheads="1"/>
          </p:cNvPicPr>
          <p:nvPr/>
        </p:nvPicPr>
        <p:blipFill rotWithShape="1">
          <a:blip r:embed="rId4">
            <a:extLst>
              <a:ext uri="{28A0092B-C50C-407E-A947-70E740481C1C}">
                <a14:useLocalDpi xmlns:a14="http://schemas.microsoft.com/office/drawing/2010/main" xmlns="" val="0"/>
              </a:ext>
            </a:extLst>
          </a:blip>
          <a:srcRect t="6364" b="4468"/>
          <a:stretch/>
        </p:blipFill>
        <p:spPr bwMode="auto">
          <a:xfrm>
            <a:off x="5382846" y="693369"/>
            <a:ext cx="2213708" cy="373082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510658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idx="2"/>
          </p:nvPr>
        </p:nvSpPr>
        <p:spPr>
          <a:xfrm>
            <a:off x="822714" y="134175"/>
            <a:ext cx="4372445" cy="510900"/>
          </a:xfrm>
          <a:prstGeom prst="rect">
            <a:avLst/>
          </a:prstGeom>
        </p:spPr>
        <p:txBody>
          <a:bodyPr spcFirstLastPara="1" wrap="square" lIns="91425" tIns="91425" rIns="91425" bIns="91425" anchor="t" anchorCtr="0">
            <a:noAutofit/>
          </a:bodyPr>
          <a:lstStyle/>
          <a:p>
            <a:pPr>
              <a:buSzPts val="2400"/>
            </a:pPr>
            <a:r>
              <a:rPr lang="en-GB" sz="2400" b="1" dirty="0">
                <a:solidFill>
                  <a:srgbClr val="00FFFF"/>
                </a:solidFill>
                <a:latin typeface="Lato" panose="020B0604020202020204" charset="0"/>
              </a:rPr>
              <a:t>SmartTracker-COVID-19</a:t>
            </a:r>
            <a:endParaRPr sz="2400" b="1" dirty="0">
              <a:solidFill>
                <a:srgbClr val="00FFFF"/>
              </a:solidFill>
              <a:latin typeface="Lato" panose="020B0604020202020204" charset="0"/>
            </a:endParaRPr>
          </a:p>
        </p:txBody>
      </p:sp>
      <p:sp>
        <p:nvSpPr>
          <p:cNvPr id="7" name="TextBox 6"/>
          <p:cNvSpPr txBox="1"/>
          <p:nvPr/>
        </p:nvSpPr>
        <p:spPr>
          <a:xfrm>
            <a:off x="21980" y="2404896"/>
            <a:ext cx="1178169"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err="1" smtClean="0">
                <a:solidFill>
                  <a:schemeClr val="tx1"/>
                </a:solidFill>
              </a:rPr>
              <a:t>CoronaQuiz</a:t>
            </a:r>
            <a:endParaRPr lang="en-US" dirty="0">
              <a:solidFill>
                <a:schemeClr val="tx1"/>
              </a:solidFill>
            </a:endParaRPr>
          </a:p>
        </p:txBody>
      </p:sp>
      <p:pic>
        <p:nvPicPr>
          <p:cNvPr id="8195" name="Picture 3"/>
          <p:cNvPicPr>
            <a:picLocks noChangeAspect="1" noChangeArrowheads="1"/>
          </p:cNvPicPr>
          <p:nvPr/>
        </p:nvPicPr>
        <p:blipFill rotWithShape="1">
          <a:blip r:embed="rId3">
            <a:extLst>
              <a:ext uri="{28A0092B-C50C-407E-A947-70E740481C1C}">
                <a14:useLocalDpi xmlns:a14="http://schemas.microsoft.com/office/drawing/2010/main" xmlns="" val="0"/>
              </a:ext>
            </a:extLst>
          </a:blip>
          <a:srcRect t="3865"/>
          <a:stretch/>
        </p:blipFill>
        <p:spPr bwMode="auto">
          <a:xfrm>
            <a:off x="1521068" y="1007533"/>
            <a:ext cx="2154117" cy="35471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8196" name="Picture 4"/>
          <p:cNvPicPr>
            <a:picLocks noChangeAspect="1" noChangeArrowheads="1"/>
          </p:cNvPicPr>
          <p:nvPr/>
        </p:nvPicPr>
        <p:blipFill rotWithShape="1">
          <a:blip r:embed="rId4">
            <a:extLst>
              <a:ext uri="{28A0092B-C50C-407E-A947-70E740481C1C}">
                <a14:useLocalDpi xmlns:a14="http://schemas.microsoft.com/office/drawing/2010/main" xmlns="" val="0"/>
              </a:ext>
            </a:extLst>
          </a:blip>
          <a:srcRect t="4189"/>
          <a:stretch/>
        </p:blipFill>
        <p:spPr bwMode="auto">
          <a:xfrm>
            <a:off x="4013689" y="1007533"/>
            <a:ext cx="2123342" cy="35471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8197" name="Picture 5"/>
          <p:cNvPicPr>
            <a:picLocks noChangeAspect="1" noChangeArrowheads="1"/>
          </p:cNvPicPr>
          <p:nvPr/>
        </p:nvPicPr>
        <p:blipFill rotWithShape="1">
          <a:blip r:embed="rId5">
            <a:extLst>
              <a:ext uri="{28A0092B-C50C-407E-A947-70E740481C1C}">
                <a14:useLocalDpi xmlns:a14="http://schemas.microsoft.com/office/drawing/2010/main" xmlns="" val="0"/>
              </a:ext>
            </a:extLst>
          </a:blip>
          <a:srcRect t="3648"/>
          <a:stretch/>
        </p:blipFill>
        <p:spPr bwMode="auto">
          <a:xfrm>
            <a:off x="6523892" y="1007533"/>
            <a:ext cx="2391508" cy="35471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067488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idx="2"/>
          </p:nvPr>
        </p:nvSpPr>
        <p:spPr>
          <a:xfrm>
            <a:off x="822714" y="134175"/>
            <a:ext cx="4372445" cy="510900"/>
          </a:xfrm>
          <a:prstGeom prst="rect">
            <a:avLst/>
          </a:prstGeom>
        </p:spPr>
        <p:txBody>
          <a:bodyPr spcFirstLastPara="1" wrap="square" lIns="91425" tIns="91425" rIns="91425" bIns="91425" anchor="t" anchorCtr="0">
            <a:noAutofit/>
          </a:bodyPr>
          <a:lstStyle/>
          <a:p>
            <a:pPr>
              <a:buSzPts val="2400"/>
            </a:pPr>
            <a:r>
              <a:rPr lang="en-GB" sz="2400" b="1" dirty="0">
                <a:solidFill>
                  <a:srgbClr val="00FFFF"/>
                </a:solidFill>
                <a:latin typeface="Lato" panose="020B0604020202020204" charset="0"/>
              </a:rPr>
              <a:t>SmartTracker-COVID-19</a:t>
            </a:r>
            <a:endParaRPr sz="2400" b="1" dirty="0">
              <a:solidFill>
                <a:srgbClr val="00FFFF"/>
              </a:solidFill>
              <a:latin typeface="Lato" panose="020B0604020202020204" charset="0"/>
            </a:endParaRPr>
          </a:p>
        </p:txBody>
      </p:sp>
      <p:sp>
        <p:nvSpPr>
          <p:cNvPr id="7" name="TextBox 6"/>
          <p:cNvSpPr txBox="1"/>
          <p:nvPr/>
        </p:nvSpPr>
        <p:spPr>
          <a:xfrm>
            <a:off x="61546" y="2404896"/>
            <a:ext cx="975946"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solidFill>
                  <a:schemeClr val="tx1"/>
                </a:solidFill>
              </a:rPr>
              <a:t>Helpline</a:t>
            </a:r>
            <a:endParaRPr lang="en-US" dirty="0">
              <a:solidFill>
                <a:schemeClr val="tx1"/>
              </a:solidFill>
            </a:endParaRPr>
          </a:p>
        </p:txBody>
      </p:sp>
      <p:pic>
        <p:nvPicPr>
          <p:cNvPr id="9218" name="Picture 2"/>
          <p:cNvPicPr>
            <a:picLocks noChangeAspect="1" noChangeArrowheads="1"/>
          </p:cNvPicPr>
          <p:nvPr/>
        </p:nvPicPr>
        <p:blipFill rotWithShape="1">
          <a:blip r:embed="rId3">
            <a:extLst>
              <a:ext uri="{28A0092B-C50C-407E-A947-70E740481C1C}">
                <a14:useLocalDpi xmlns:a14="http://schemas.microsoft.com/office/drawing/2010/main" xmlns="" val="0"/>
              </a:ext>
            </a:extLst>
          </a:blip>
          <a:srcRect t="3678"/>
          <a:stretch/>
        </p:blipFill>
        <p:spPr bwMode="auto">
          <a:xfrm>
            <a:off x="1617786" y="789068"/>
            <a:ext cx="2268414" cy="363513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9219" name="Picture 3"/>
          <p:cNvPicPr>
            <a:picLocks noChangeAspect="1" noChangeArrowheads="1"/>
          </p:cNvPicPr>
          <p:nvPr/>
        </p:nvPicPr>
        <p:blipFill rotWithShape="1">
          <a:blip r:embed="rId4">
            <a:extLst>
              <a:ext uri="{28A0092B-C50C-407E-A947-70E740481C1C}">
                <a14:useLocalDpi xmlns:a14="http://schemas.microsoft.com/office/drawing/2010/main" xmlns="" val="0"/>
              </a:ext>
            </a:extLst>
          </a:blip>
          <a:srcRect t="3972"/>
          <a:stretch/>
        </p:blipFill>
        <p:spPr bwMode="auto">
          <a:xfrm>
            <a:off x="5463843" y="784386"/>
            <a:ext cx="2173743" cy="35502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819142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idx="2"/>
          </p:nvPr>
        </p:nvSpPr>
        <p:spPr>
          <a:xfrm>
            <a:off x="822714" y="134175"/>
            <a:ext cx="4372445" cy="510900"/>
          </a:xfrm>
          <a:prstGeom prst="rect">
            <a:avLst/>
          </a:prstGeom>
        </p:spPr>
        <p:txBody>
          <a:bodyPr spcFirstLastPara="1" wrap="square" lIns="91425" tIns="91425" rIns="91425" bIns="91425" anchor="t" anchorCtr="0">
            <a:noAutofit/>
          </a:bodyPr>
          <a:lstStyle/>
          <a:p>
            <a:pPr>
              <a:buSzPts val="2400"/>
            </a:pPr>
            <a:r>
              <a:rPr lang="en-GB" sz="2400" b="1" dirty="0">
                <a:solidFill>
                  <a:srgbClr val="00FFFF"/>
                </a:solidFill>
                <a:latin typeface="Lato" panose="020B0604020202020204" charset="0"/>
              </a:rPr>
              <a:t>SmartTracker-COVID-19</a:t>
            </a:r>
            <a:endParaRPr sz="2400" b="1" dirty="0">
              <a:solidFill>
                <a:srgbClr val="00FFFF"/>
              </a:solidFill>
              <a:latin typeface="Lato" panose="020B0604020202020204" charset="0"/>
            </a:endParaRPr>
          </a:p>
        </p:txBody>
      </p:sp>
      <p:sp>
        <p:nvSpPr>
          <p:cNvPr id="7" name="TextBox 6"/>
          <p:cNvSpPr txBox="1"/>
          <p:nvPr/>
        </p:nvSpPr>
        <p:spPr>
          <a:xfrm>
            <a:off x="61546" y="2404896"/>
            <a:ext cx="975946"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err="1" smtClean="0">
                <a:solidFill>
                  <a:schemeClr val="tx1"/>
                </a:solidFill>
              </a:rPr>
              <a:t>Chatbot</a:t>
            </a:r>
            <a:endParaRPr lang="en-US" dirty="0">
              <a:solidFill>
                <a:schemeClr val="tx1"/>
              </a:solidFill>
            </a:endParaRPr>
          </a:p>
        </p:txBody>
      </p:sp>
      <p:pic>
        <p:nvPicPr>
          <p:cNvPr id="10242" name="Picture 2"/>
          <p:cNvPicPr>
            <a:picLocks noChangeAspect="1" noChangeArrowheads="1"/>
          </p:cNvPicPr>
          <p:nvPr/>
        </p:nvPicPr>
        <p:blipFill rotWithShape="1">
          <a:blip r:embed="rId3">
            <a:extLst>
              <a:ext uri="{28A0092B-C50C-407E-A947-70E740481C1C}">
                <a14:useLocalDpi xmlns:a14="http://schemas.microsoft.com/office/drawing/2010/main" xmlns="" val="0"/>
              </a:ext>
            </a:extLst>
          </a:blip>
          <a:srcRect t="12440"/>
          <a:stretch/>
        </p:blipFill>
        <p:spPr bwMode="auto">
          <a:xfrm>
            <a:off x="1318847" y="940777"/>
            <a:ext cx="2180492" cy="372267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243" name="Picture 3"/>
          <p:cNvPicPr>
            <a:picLocks noChangeAspect="1" noChangeArrowheads="1"/>
          </p:cNvPicPr>
          <p:nvPr/>
        </p:nvPicPr>
        <p:blipFill rotWithShape="1">
          <a:blip r:embed="rId4">
            <a:extLst>
              <a:ext uri="{28A0092B-C50C-407E-A947-70E740481C1C}">
                <a14:useLocalDpi xmlns:a14="http://schemas.microsoft.com/office/drawing/2010/main" xmlns="" val="0"/>
              </a:ext>
            </a:extLst>
          </a:blip>
          <a:srcRect t="3540"/>
          <a:stretch/>
        </p:blipFill>
        <p:spPr bwMode="auto">
          <a:xfrm>
            <a:off x="4132385" y="940777"/>
            <a:ext cx="2110153" cy="36405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244" name="Picture 4"/>
          <p:cNvPicPr>
            <a:picLocks noChangeAspect="1" noChangeArrowheads="1"/>
          </p:cNvPicPr>
          <p:nvPr/>
        </p:nvPicPr>
        <p:blipFill rotWithShape="1">
          <a:blip r:embed="rId5">
            <a:extLst>
              <a:ext uri="{28A0092B-C50C-407E-A947-70E740481C1C}">
                <a14:useLocalDpi xmlns:a14="http://schemas.microsoft.com/office/drawing/2010/main" xmlns="" val="0"/>
              </a:ext>
            </a:extLst>
          </a:blip>
          <a:srcRect t="3756"/>
          <a:stretch/>
        </p:blipFill>
        <p:spPr bwMode="auto">
          <a:xfrm>
            <a:off x="6787662" y="940777"/>
            <a:ext cx="2039815" cy="35608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323015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solidFill>
                  <a:srgbClr val="00FFFF"/>
                </a:solidFill>
                <a:latin typeface="Lato" panose="020B0604020202020204" charset="0"/>
              </a:rPr>
              <a:t>Conclusion</a:t>
            </a:r>
            <a:endParaRPr b="1" dirty="0">
              <a:solidFill>
                <a:srgbClr val="00FFFF"/>
              </a:solidFill>
              <a:latin typeface="Lato" panose="020B0604020202020204" charset="0"/>
            </a:endParaRPr>
          </a:p>
        </p:txBody>
      </p:sp>
      <p:sp>
        <p:nvSpPr>
          <p:cNvPr id="352" name="Google Shape;352;p27"/>
          <p:cNvSpPr txBox="1">
            <a:spLocks noGrp="1"/>
          </p:cNvSpPr>
          <p:nvPr>
            <p:ph type="body" idx="1"/>
          </p:nvPr>
        </p:nvSpPr>
        <p:spPr>
          <a:xfrm>
            <a:off x="1297499" y="1307850"/>
            <a:ext cx="7292585" cy="27888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GB" sz="1400" dirty="0">
                <a:latin typeface="Lato" panose="020B0604020202020204" charset="0"/>
                <a:ea typeface="Montserrat"/>
                <a:cs typeface="Montserrat"/>
                <a:sym typeface="Montserrat"/>
              </a:rPr>
              <a:t>COVID-19 is a serious issue to the Global Health sector as well as in economy. It is very vital to make awareness among people to reduce the spread of this pandemic. On behalf of the above scenario our </a:t>
            </a:r>
            <a:r>
              <a:rPr lang="en-GB" sz="1400" dirty="0" smtClean="0">
                <a:latin typeface="Lato" panose="020B0604020202020204" charset="0"/>
                <a:ea typeface="Montserrat"/>
                <a:cs typeface="Montserrat"/>
                <a:sym typeface="Montserrat"/>
              </a:rPr>
              <a:t>‘</a:t>
            </a:r>
            <a:r>
              <a:rPr lang="en-GB" sz="1400" dirty="0" err="1" smtClean="0">
                <a:solidFill>
                  <a:srgbClr val="FFFF00"/>
                </a:solidFill>
                <a:latin typeface="Lato" panose="020B0604020202020204" charset="0"/>
                <a:ea typeface="Montserrat"/>
                <a:cs typeface="Montserrat"/>
                <a:sym typeface="Montserrat"/>
              </a:rPr>
              <a:t>SmartTracker</a:t>
            </a:r>
            <a:r>
              <a:rPr lang="en-GB" sz="1400" dirty="0" smtClean="0">
                <a:solidFill>
                  <a:srgbClr val="FFFF00"/>
                </a:solidFill>
                <a:latin typeface="Lato" panose="020B0604020202020204" charset="0"/>
                <a:ea typeface="Montserrat"/>
                <a:cs typeface="Montserrat"/>
                <a:sym typeface="Montserrat"/>
              </a:rPr>
              <a:t>- COVID-19 ‘ </a:t>
            </a:r>
            <a:r>
              <a:rPr lang="en-GB" sz="1400" dirty="0" smtClean="0">
                <a:latin typeface="Lato" panose="020B0604020202020204" charset="0"/>
                <a:ea typeface="Montserrat"/>
                <a:cs typeface="Montserrat"/>
                <a:sym typeface="Montserrat"/>
              </a:rPr>
              <a:t>will </a:t>
            </a:r>
            <a:r>
              <a:rPr lang="en-GB" sz="1400" dirty="0">
                <a:latin typeface="Lato" panose="020B0604020202020204" charset="0"/>
                <a:ea typeface="Montserrat"/>
                <a:cs typeface="Montserrat"/>
                <a:sym typeface="Montserrat"/>
              </a:rPr>
              <a:t>help the people to get insights of the pandemic and strategies to remain safe. </a:t>
            </a:r>
            <a:endParaRPr sz="1400" dirty="0">
              <a:latin typeface="Lato" panose="020B0604020202020204" charset="0"/>
              <a:ea typeface="Montserrat"/>
              <a:cs typeface="Montserrat"/>
              <a:sym typeface="Montserrat"/>
            </a:endParaRPr>
          </a:p>
        </p:txBody>
      </p:sp>
      <p:sp>
        <p:nvSpPr>
          <p:cNvPr id="4" name="Google Shape;252;p19"/>
          <p:cNvSpPr/>
          <p:nvPr/>
        </p:nvSpPr>
        <p:spPr>
          <a:xfrm>
            <a:off x="2938037" y="758996"/>
            <a:ext cx="5652048" cy="47400"/>
          </a:xfrm>
          <a:prstGeom prst="rect">
            <a:avLst/>
          </a:pr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B212C"/>
        </a:solidFill>
        <a:effectLst/>
      </p:bgPr>
    </p:bg>
    <p:spTree>
      <p:nvGrpSpPr>
        <p:cNvPr id="1" name="Shape 235"/>
        <p:cNvGrpSpPr/>
        <p:nvPr/>
      </p:nvGrpSpPr>
      <p:grpSpPr>
        <a:xfrm>
          <a:off x="0" y="0"/>
          <a:ext cx="0" cy="0"/>
          <a:chOff x="0" y="0"/>
          <a:chExt cx="0" cy="0"/>
        </a:xfrm>
      </p:grpSpPr>
      <p:sp>
        <p:nvSpPr>
          <p:cNvPr id="236" name="Google Shape;236;p18"/>
          <p:cNvSpPr txBox="1">
            <a:spLocks noGrp="1"/>
          </p:cNvSpPr>
          <p:nvPr>
            <p:ph type="title"/>
          </p:nvPr>
        </p:nvSpPr>
        <p:spPr>
          <a:xfrm>
            <a:off x="1297500" y="1132625"/>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solidFill>
                  <a:srgbClr val="00FFFF"/>
                </a:solidFill>
                <a:latin typeface="Lato" panose="020B0604020202020204" charset="0"/>
              </a:rPr>
              <a:t>Table of Content </a:t>
            </a:r>
            <a:endParaRPr b="1" dirty="0">
              <a:solidFill>
                <a:srgbClr val="00FFFF"/>
              </a:solidFill>
              <a:latin typeface="Lato" panose="020B0604020202020204" charset="0"/>
            </a:endParaRPr>
          </a:p>
        </p:txBody>
      </p:sp>
      <p:sp>
        <p:nvSpPr>
          <p:cNvPr id="237" name="Google Shape;237;p18"/>
          <p:cNvSpPr txBox="1"/>
          <p:nvPr/>
        </p:nvSpPr>
        <p:spPr>
          <a:xfrm>
            <a:off x="1294301" y="2161080"/>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dirty="0">
                <a:solidFill>
                  <a:srgbClr val="CACACA"/>
                </a:solidFill>
                <a:latin typeface="Lato" panose="020B0604020202020204" charset="0"/>
                <a:ea typeface="Montserrat"/>
                <a:cs typeface="Montserrat"/>
                <a:sym typeface="Montserrat"/>
              </a:rPr>
              <a:t>Introduction</a:t>
            </a:r>
            <a:endParaRPr sz="2000" dirty="0">
              <a:solidFill>
                <a:srgbClr val="CACACA"/>
              </a:solidFill>
              <a:latin typeface="Lato" panose="020B0604020202020204" charset="0"/>
              <a:ea typeface="Average"/>
              <a:cs typeface="Average"/>
              <a:sym typeface="Average"/>
            </a:endParaRPr>
          </a:p>
        </p:txBody>
      </p:sp>
      <p:sp>
        <p:nvSpPr>
          <p:cNvPr id="238" name="Google Shape;238;p18"/>
          <p:cNvSpPr txBox="1"/>
          <p:nvPr/>
        </p:nvSpPr>
        <p:spPr>
          <a:xfrm>
            <a:off x="1294301" y="2507951"/>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dirty="0">
                <a:solidFill>
                  <a:srgbClr val="CACACA"/>
                </a:solidFill>
                <a:latin typeface="Lato" panose="020B0604020202020204" charset="0"/>
                <a:ea typeface="Montserrat"/>
                <a:cs typeface="Montserrat"/>
                <a:sym typeface="Montserrat"/>
              </a:rPr>
              <a:t>Problem Statement</a:t>
            </a:r>
            <a:endParaRPr sz="1600" dirty="0">
              <a:solidFill>
                <a:srgbClr val="CACACA"/>
              </a:solidFill>
              <a:latin typeface="Lato" panose="020B0604020202020204" charset="0"/>
              <a:ea typeface="Montserrat"/>
              <a:cs typeface="Montserrat"/>
              <a:sym typeface="Montserrat"/>
            </a:endParaRPr>
          </a:p>
        </p:txBody>
      </p:sp>
      <p:sp>
        <p:nvSpPr>
          <p:cNvPr id="241" name="Google Shape;241;p18"/>
          <p:cNvSpPr txBox="1"/>
          <p:nvPr/>
        </p:nvSpPr>
        <p:spPr>
          <a:xfrm>
            <a:off x="1294301" y="3236827"/>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dirty="0">
                <a:solidFill>
                  <a:srgbClr val="CACACA"/>
                </a:solidFill>
                <a:latin typeface="Lato" panose="020B0604020202020204" charset="0"/>
                <a:ea typeface="Montserrat"/>
                <a:cs typeface="Montserrat"/>
                <a:sym typeface="Montserrat"/>
              </a:rPr>
              <a:t>Tech Stack Used</a:t>
            </a:r>
            <a:endParaRPr sz="2000" dirty="0">
              <a:solidFill>
                <a:srgbClr val="CACACA"/>
              </a:solidFill>
              <a:latin typeface="Lato" panose="020B0604020202020204" charset="0"/>
              <a:ea typeface="Average"/>
              <a:cs typeface="Average"/>
              <a:sym typeface="Average"/>
            </a:endParaRPr>
          </a:p>
        </p:txBody>
      </p:sp>
      <p:sp>
        <p:nvSpPr>
          <p:cNvPr id="242" name="Google Shape;242;p18"/>
          <p:cNvSpPr txBox="1"/>
          <p:nvPr/>
        </p:nvSpPr>
        <p:spPr>
          <a:xfrm>
            <a:off x="1294301" y="2837052"/>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dirty="0">
                <a:solidFill>
                  <a:srgbClr val="CACACA"/>
                </a:solidFill>
                <a:latin typeface="Lato" panose="020B0604020202020204" charset="0"/>
                <a:ea typeface="Montserrat"/>
                <a:cs typeface="Montserrat"/>
                <a:sym typeface="Montserrat"/>
              </a:rPr>
              <a:t>Implementation - A brief Idea</a:t>
            </a:r>
            <a:endParaRPr sz="2000" dirty="0">
              <a:solidFill>
                <a:srgbClr val="CACACA"/>
              </a:solidFill>
              <a:latin typeface="Lato" panose="020B0604020202020204" charset="0"/>
              <a:ea typeface="Average"/>
              <a:cs typeface="Average"/>
              <a:sym typeface="Average"/>
            </a:endParaRPr>
          </a:p>
        </p:txBody>
      </p:sp>
      <p:sp>
        <p:nvSpPr>
          <p:cNvPr id="243" name="Google Shape;243;p18"/>
          <p:cNvSpPr txBox="1"/>
          <p:nvPr/>
        </p:nvSpPr>
        <p:spPr>
          <a:xfrm>
            <a:off x="1294301" y="3953860"/>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dirty="0">
                <a:solidFill>
                  <a:srgbClr val="CACACA"/>
                </a:solidFill>
                <a:latin typeface="Lato" panose="020B0604020202020204" charset="0"/>
                <a:ea typeface="Montserrat"/>
                <a:cs typeface="Montserrat"/>
                <a:sym typeface="Montserrat"/>
              </a:rPr>
              <a:t>Conclusion</a:t>
            </a:r>
            <a:endParaRPr sz="2000" dirty="0">
              <a:solidFill>
                <a:srgbClr val="CACACA"/>
              </a:solidFill>
              <a:latin typeface="Lato" panose="020B0604020202020204" charset="0"/>
              <a:ea typeface="Average"/>
              <a:cs typeface="Average"/>
              <a:sym typeface="Average"/>
            </a:endParaRPr>
          </a:p>
        </p:txBody>
      </p:sp>
      <p:sp>
        <p:nvSpPr>
          <p:cNvPr id="11" name="Google Shape;241;p18"/>
          <p:cNvSpPr txBox="1"/>
          <p:nvPr/>
        </p:nvSpPr>
        <p:spPr>
          <a:xfrm>
            <a:off x="1294301" y="3563354"/>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dirty="0" smtClean="0">
                <a:solidFill>
                  <a:srgbClr val="CACACA"/>
                </a:solidFill>
                <a:latin typeface="Lato" panose="020B0604020202020204" charset="0"/>
                <a:ea typeface="Montserrat"/>
                <a:cs typeface="Montserrat"/>
                <a:sym typeface="Montserrat"/>
              </a:rPr>
              <a:t>Screenshots</a:t>
            </a:r>
            <a:endParaRPr sz="2000" dirty="0">
              <a:solidFill>
                <a:srgbClr val="CACACA"/>
              </a:solidFill>
              <a:latin typeface="Lato" panose="020B0604020202020204" charset="0"/>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9"/>
          <p:cNvSpPr txBox="1">
            <a:spLocks noGrp="1"/>
          </p:cNvSpPr>
          <p:nvPr>
            <p:ph type="title"/>
          </p:nvPr>
        </p:nvSpPr>
        <p:spPr>
          <a:xfrm>
            <a:off x="1297500" y="3175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FFFFFF"/>
                </a:solidFill>
                <a:latin typeface="Lato" panose="020B0604020202020204" charset="0"/>
              </a:rPr>
              <a:t>Introduction</a:t>
            </a:r>
            <a:endParaRPr dirty="0">
              <a:solidFill>
                <a:srgbClr val="FFFFFF"/>
              </a:solidFill>
              <a:latin typeface="Lato" panose="020B0604020202020204" charset="0"/>
            </a:endParaRPr>
          </a:p>
        </p:txBody>
      </p:sp>
      <p:sp>
        <p:nvSpPr>
          <p:cNvPr id="249" name="Google Shape;249;p19"/>
          <p:cNvSpPr txBox="1">
            <a:spLocks noGrp="1"/>
          </p:cNvSpPr>
          <p:nvPr>
            <p:ph type="body" idx="1"/>
          </p:nvPr>
        </p:nvSpPr>
        <p:spPr>
          <a:xfrm>
            <a:off x="1297500" y="881750"/>
            <a:ext cx="7038900" cy="36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b="1" dirty="0">
                <a:solidFill>
                  <a:srgbClr val="00FFFF"/>
                </a:solidFill>
                <a:latin typeface="Lato" panose="020B0604020202020204" charset="0"/>
                <a:ea typeface="Montserrat"/>
                <a:cs typeface="Montserrat"/>
                <a:sym typeface="Montserrat"/>
              </a:rPr>
              <a:t>Coronavirus</a:t>
            </a:r>
            <a:r>
              <a:rPr lang="en-GB" sz="2400" dirty="0">
                <a:latin typeface="Lato" panose="020B0604020202020204" charset="0"/>
                <a:ea typeface="Montserrat"/>
                <a:cs typeface="Montserrat"/>
                <a:sym typeface="Montserrat"/>
              </a:rPr>
              <a:t> - The Invisible Killer</a:t>
            </a:r>
            <a:endParaRPr sz="2400" dirty="0">
              <a:latin typeface="Lato" panose="020B0604020202020204" charset="0"/>
              <a:ea typeface="Montserrat"/>
              <a:cs typeface="Montserrat"/>
              <a:sym typeface="Montserrat"/>
            </a:endParaRPr>
          </a:p>
          <a:p>
            <a:pPr marL="0" lvl="0" indent="0" algn="l" rtl="0">
              <a:spcBef>
                <a:spcPts val="1600"/>
              </a:spcBef>
              <a:spcAft>
                <a:spcPts val="1600"/>
              </a:spcAft>
              <a:buNone/>
            </a:pPr>
            <a:endParaRPr dirty="0">
              <a:latin typeface="Lato" panose="020B0604020202020204" charset="0"/>
            </a:endParaRPr>
          </a:p>
        </p:txBody>
      </p:sp>
      <p:sp>
        <p:nvSpPr>
          <p:cNvPr id="250" name="Google Shape;250;p19"/>
          <p:cNvSpPr txBox="1"/>
          <p:nvPr/>
        </p:nvSpPr>
        <p:spPr>
          <a:xfrm>
            <a:off x="1251225" y="1475425"/>
            <a:ext cx="2996700" cy="309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251" name="Google Shape;251;p19"/>
          <p:cNvSpPr txBox="1"/>
          <p:nvPr/>
        </p:nvSpPr>
        <p:spPr>
          <a:xfrm>
            <a:off x="1323874" y="1516100"/>
            <a:ext cx="7292587" cy="3050700"/>
          </a:xfrm>
          <a:prstGeom prst="rect">
            <a:avLst/>
          </a:prstGeom>
          <a:noFill/>
          <a:ln>
            <a:noFill/>
          </a:ln>
        </p:spPr>
        <p:txBody>
          <a:bodyPr spcFirstLastPara="1" wrap="square" lIns="91425" tIns="91425" rIns="91425" bIns="91425" anchor="t" anchorCtr="0">
            <a:noAutofit/>
          </a:bodyPr>
          <a:lstStyle/>
          <a:p>
            <a:pPr marL="285750" lvl="0" indent="-285750" algn="just" rtl="0">
              <a:lnSpc>
                <a:spcPct val="150000"/>
              </a:lnSpc>
              <a:spcBef>
                <a:spcPts val="0"/>
              </a:spcBef>
              <a:spcAft>
                <a:spcPts val="0"/>
              </a:spcAft>
              <a:buFont typeface="Arial" panose="020B0604020202020204" pitchFamily="34" charset="0"/>
              <a:buChar char="•"/>
            </a:pPr>
            <a:r>
              <a:rPr lang="en-GB" dirty="0">
                <a:solidFill>
                  <a:srgbClr val="FFFFFF"/>
                </a:solidFill>
                <a:latin typeface="Lato" panose="020B0604020202020204" charset="0"/>
                <a:ea typeface="Montserrat"/>
                <a:cs typeface="Montserrat"/>
                <a:sym typeface="Montserrat"/>
              </a:rPr>
              <a:t>Currently , the world is grappling with an invisible, deadly enemy, trying to understand how to live with </a:t>
            </a:r>
            <a:r>
              <a:rPr lang="en-GB" dirty="0">
                <a:solidFill>
                  <a:srgbClr val="FFFFFF"/>
                </a:solidFill>
                <a:uFill>
                  <a:noFill/>
                </a:uFill>
                <a:latin typeface="Lato" panose="020B0604020202020204" charset="0"/>
                <a:ea typeface="Montserrat"/>
                <a:cs typeface="Montserrat"/>
                <a:sym typeface="Montserrat"/>
                <a:hlinkClick r:id="rId3"/>
              </a:rPr>
              <a:t>the threat posed by a virus</a:t>
            </a:r>
            <a:r>
              <a:rPr lang="en-GB" dirty="0">
                <a:solidFill>
                  <a:srgbClr val="FFFFFF"/>
                </a:solidFill>
                <a:latin typeface="Lato" panose="020B0604020202020204" charset="0"/>
                <a:ea typeface="Montserrat"/>
                <a:cs typeface="Montserrat"/>
                <a:sym typeface="Montserrat"/>
              </a:rPr>
              <a:t>.</a:t>
            </a:r>
            <a:r>
              <a:rPr lang="en-GB" dirty="0">
                <a:solidFill>
                  <a:srgbClr val="4C4E4D"/>
                </a:solidFill>
                <a:latin typeface="Lato" panose="020B0604020202020204" charset="0"/>
              </a:rPr>
              <a:t> </a:t>
            </a:r>
            <a:r>
              <a:rPr lang="en-GB" dirty="0">
                <a:solidFill>
                  <a:srgbClr val="FFFFFF"/>
                </a:solidFill>
                <a:latin typeface="Lato" panose="020B0604020202020204" charset="0"/>
                <a:ea typeface="Montserrat"/>
                <a:cs typeface="Montserrat"/>
                <a:sym typeface="Montserrat"/>
              </a:rPr>
              <a:t> It has stretched around the world, it’s sparked a crop of diary entries and essays that describe how life has changed.</a:t>
            </a:r>
            <a:endParaRPr dirty="0">
              <a:solidFill>
                <a:srgbClr val="FFFFFF"/>
              </a:solidFill>
              <a:latin typeface="Lato" panose="020B0604020202020204" charset="0"/>
              <a:ea typeface="Montserrat"/>
              <a:cs typeface="Montserrat"/>
              <a:sym typeface="Montserrat"/>
            </a:endParaRPr>
          </a:p>
          <a:p>
            <a:pPr marL="285750" lvl="0" indent="-285750" algn="just" rtl="0">
              <a:lnSpc>
                <a:spcPct val="150000"/>
              </a:lnSpc>
              <a:spcBef>
                <a:spcPts val="0"/>
              </a:spcBef>
              <a:spcAft>
                <a:spcPts val="0"/>
              </a:spcAft>
              <a:buFont typeface="Arial" panose="020B0604020202020204" pitchFamily="34" charset="0"/>
              <a:buChar char="•"/>
            </a:pPr>
            <a:endParaRPr dirty="0">
              <a:solidFill>
                <a:srgbClr val="FFFFFF"/>
              </a:solidFill>
              <a:latin typeface="Lato" panose="020B0604020202020204" charset="0"/>
              <a:ea typeface="Montserrat"/>
              <a:cs typeface="Montserrat"/>
              <a:sym typeface="Montserrat"/>
            </a:endParaRPr>
          </a:p>
          <a:p>
            <a:pPr marL="285750" lvl="0" indent="-285750" algn="just" rtl="0">
              <a:lnSpc>
                <a:spcPct val="150000"/>
              </a:lnSpc>
              <a:spcBef>
                <a:spcPts val="0"/>
              </a:spcBef>
              <a:spcAft>
                <a:spcPts val="0"/>
              </a:spcAft>
              <a:buFont typeface="Arial" panose="020B0604020202020204" pitchFamily="34" charset="0"/>
              <a:buChar char="•"/>
            </a:pPr>
            <a:r>
              <a:rPr lang="en-GB" dirty="0">
                <a:solidFill>
                  <a:srgbClr val="FFFFFF"/>
                </a:solidFill>
                <a:latin typeface="Lato" panose="020B0604020202020204" charset="0"/>
                <a:ea typeface="Montserrat"/>
                <a:cs typeface="Montserrat"/>
                <a:sym typeface="Montserrat"/>
              </a:rPr>
              <a:t>This is a pandemic, a global crisis and tragedy on a scale that’s hard to fathom.</a:t>
            </a:r>
            <a:endParaRPr dirty="0">
              <a:solidFill>
                <a:srgbClr val="FFFFFF"/>
              </a:solidFill>
              <a:latin typeface="Lato" panose="020B0604020202020204" charset="0"/>
              <a:ea typeface="Montserrat"/>
              <a:cs typeface="Montserrat"/>
              <a:sym typeface="Montserrat"/>
            </a:endParaRPr>
          </a:p>
          <a:p>
            <a:pPr marL="285750" lvl="0" indent="-285750" algn="just" rtl="0">
              <a:lnSpc>
                <a:spcPct val="150000"/>
              </a:lnSpc>
              <a:spcBef>
                <a:spcPts val="1400"/>
              </a:spcBef>
              <a:spcAft>
                <a:spcPts val="0"/>
              </a:spcAft>
              <a:buFont typeface="Arial" panose="020B0604020202020204" pitchFamily="34" charset="0"/>
              <a:buChar char="•"/>
            </a:pPr>
            <a:r>
              <a:rPr lang="en-GB" dirty="0" smtClean="0">
                <a:solidFill>
                  <a:srgbClr val="FFFFFF"/>
                </a:solidFill>
                <a:latin typeface="Lato" panose="020B0604020202020204" charset="0"/>
                <a:ea typeface="Montserrat"/>
                <a:cs typeface="Montserrat"/>
                <a:sym typeface="Montserrat"/>
              </a:rPr>
              <a:t>There are a lot of new things for the public to learn — about the virus, controlling its spread, social distancing, treating the sick, and how our governments should react to this chaotic situation. It’s like we’ve all been dropped in to study for a test in a class that no one signed up for. It’s confusing and hard to process.</a:t>
            </a:r>
            <a:endParaRPr dirty="0" smtClean="0">
              <a:solidFill>
                <a:srgbClr val="FFFFFF"/>
              </a:solidFill>
              <a:latin typeface="Lato" panose="020B0604020202020204" charset="0"/>
              <a:ea typeface="Montserrat"/>
              <a:cs typeface="Montserrat"/>
              <a:sym typeface="Montserrat"/>
            </a:endParaRPr>
          </a:p>
          <a:p>
            <a:pPr marL="0" lvl="0" indent="0" algn="just" rtl="0">
              <a:lnSpc>
                <a:spcPct val="150000"/>
              </a:lnSpc>
              <a:spcBef>
                <a:spcPts val="1400"/>
              </a:spcBef>
              <a:spcAft>
                <a:spcPts val="0"/>
              </a:spcAft>
              <a:buNone/>
            </a:pPr>
            <a:endParaRPr dirty="0">
              <a:solidFill>
                <a:srgbClr val="FFFFFF"/>
              </a:solidFill>
              <a:latin typeface="Lato" panose="020B0604020202020204" charset="0"/>
              <a:ea typeface="Montserrat"/>
              <a:cs typeface="Montserrat"/>
              <a:sym typeface="Montserrat"/>
            </a:endParaRPr>
          </a:p>
        </p:txBody>
      </p:sp>
      <p:sp>
        <p:nvSpPr>
          <p:cNvPr id="252" name="Google Shape;252;p19"/>
          <p:cNvSpPr/>
          <p:nvPr/>
        </p:nvSpPr>
        <p:spPr>
          <a:xfrm>
            <a:off x="3351274" y="658175"/>
            <a:ext cx="4983833" cy="47400"/>
          </a:xfrm>
          <a:prstGeom prst="rect">
            <a:avLst/>
          </a:pr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solidFill>
                  <a:srgbClr val="00FFFF"/>
                </a:solidFill>
                <a:latin typeface="Lato" panose="020B0604020202020204" charset="0"/>
              </a:rPr>
              <a:t>Problem Statement</a:t>
            </a:r>
            <a:endParaRPr b="1" dirty="0">
              <a:solidFill>
                <a:srgbClr val="00FFFF"/>
              </a:solidFill>
              <a:latin typeface="Lato" panose="020B0604020202020204" charset="0"/>
            </a:endParaRPr>
          </a:p>
        </p:txBody>
      </p:sp>
      <p:sp>
        <p:nvSpPr>
          <p:cNvPr id="258" name="Google Shape;258;p20"/>
          <p:cNvSpPr txBox="1"/>
          <p:nvPr/>
        </p:nvSpPr>
        <p:spPr>
          <a:xfrm>
            <a:off x="1370347" y="1271939"/>
            <a:ext cx="7342830" cy="30759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dirty="0" err="1" smtClean="0">
                <a:solidFill>
                  <a:schemeClr val="lt1"/>
                </a:solidFill>
                <a:latin typeface="Lato" panose="020B0604020202020204" charset="0"/>
                <a:ea typeface="Montserrat"/>
                <a:cs typeface="Montserrat"/>
                <a:sym typeface="Montserrat"/>
              </a:rPr>
              <a:t>Coronavirus</a:t>
            </a:r>
            <a:r>
              <a:rPr lang="en-GB" dirty="0" smtClean="0">
                <a:solidFill>
                  <a:schemeClr val="lt1"/>
                </a:solidFill>
                <a:latin typeface="Lato" panose="020B0604020202020204" charset="0"/>
                <a:ea typeface="Montserrat"/>
                <a:cs typeface="Montserrat"/>
                <a:sym typeface="Montserrat"/>
              </a:rPr>
              <a:t> (COVID-19) - the biggest pandemic of 21st century has hit people all over the world pretty badly. All sorts of activities have been hampered by this pandemic. </a:t>
            </a:r>
          </a:p>
          <a:p>
            <a:pPr marL="0" lvl="0" indent="0" algn="just" rtl="0">
              <a:spcBef>
                <a:spcPts val="0"/>
              </a:spcBef>
              <a:spcAft>
                <a:spcPts val="0"/>
              </a:spcAft>
              <a:buNone/>
            </a:pPr>
            <a:endParaRPr dirty="0" smtClean="0">
              <a:solidFill>
                <a:schemeClr val="lt1"/>
              </a:solidFill>
              <a:latin typeface="Lato" panose="020B0604020202020204" charset="0"/>
              <a:ea typeface="Montserrat"/>
              <a:cs typeface="Montserrat"/>
              <a:sym typeface="Montserrat"/>
            </a:endParaRPr>
          </a:p>
          <a:p>
            <a:pPr marL="0" lvl="0" indent="0" algn="just" rtl="0">
              <a:spcBef>
                <a:spcPts val="0"/>
              </a:spcBef>
              <a:spcAft>
                <a:spcPts val="0"/>
              </a:spcAft>
              <a:buNone/>
            </a:pPr>
            <a:endParaRPr dirty="0" smtClean="0">
              <a:solidFill>
                <a:schemeClr val="lt1"/>
              </a:solidFill>
              <a:latin typeface="Lato" panose="020B0604020202020204" charset="0"/>
              <a:ea typeface="Montserrat"/>
              <a:cs typeface="Montserrat"/>
              <a:sym typeface="Montserrat"/>
            </a:endParaRPr>
          </a:p>
          <a:p>
            <a:pPr lvl="0" algn="just"/>
            <a:r>
              <a:rPr lang="en-US" dirty="0" smtClean="0">
                <a:solidFill>
                  <a:srgbClr val="FFFFFF"/>
                </a:solidFill>
                <a:latin typeface="Lato" panose="020B0604020202020204" charset="0"/>
                <a:ea typeface="Montserrat"/>
                <a:cs typeface="Montserrat"/>
                <a:sym typeface="Montserrat"/>
              </a:rPr>
              <a:t>Now a days whole world facing the novel Corona Virus, to track the spread of novel Corona Virus country-wise, details of confirmed cases, deaths and Recovered, awareness regarding COVID-19.</a:t>
            </a:r>
          </a:p>
        </p:txBody>
      </p:sp>
      <p:sp>
        <p:nvSpPr>
          <p:cNvPr id="4" name="Google Shape;252;p19"/>
          <p:cNvSpPr/>
          <p:nvPr/>
        </p:nvSpPr>
        <p:spPr>
          <a:xfrm>
            <a:off x="4000499" y="710442"/>
            <a:ext cx="4475285" cy="45719"/>
          </a:xfrm>
          <a:prstGeom prst="rect">
            <a:avLst/>
          </a:pr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23"/>
          <p:cNvSpPr txBox="1">
            <a:spLocks noGrp="1"/>
          </p:cNvSpPr>
          <p:nvPr>
            <p:ph type="title"/>
          </p:nvPr>
        </p:nvSpPr>
        <p:spPr>
          <a:xfrm>
            <a:off x="998561" y="31542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solidFill>
                  <a:srgbClr val="00FFFF"/>
                </a:solidFill>
                <a:latin typeface="Lato" panose="020B0604020202020204" charset="0"/>
              </a:rPr>
              <a:t>Implementation </a:t>
            </a:r>
            <a:endParaRPr b="1" dirty="0">
              <a:solidFill>
                <a:srgbClr val="00FFFF"/>
              </a:solidFill>
              <a:latin typeface="Lato" panose="020B0604020202020204" charset="0"/>
            </a:endParaRPr>
          </a:p>
        </p:txBody>
      </p:sp>
      <p:sp>
        <p:nvSpPr>
          <p:cNvPr id="314" name="Google Shape;314;p23"/>
          <p:cNvSpPr txBox="1">
            <a:spLocks noGrp="1"/>
          </p:cNvSpPr>
          <p:nvPr>
            <p:ph type="body" idx="1"/>
          </p:nvPr>
        </p:nvSpPr>
        <p:spPr>
          <a:xfrm>
            <a:off x="703385" y="1239060"/>
            <a:ext cx="8317523" cy="3647700"/>
          </a:xfrm>
          <a:prstGeom prst="rect">
            <a:avLst/>
          </a:prstGeom>
        </p:spPr>
        <p:txBody>
          <a:bodyPr spcFirstLastPara="1" wrap="square" lIns="91425" tIns="91425" rIns="91425" bIns="91425" anchor="t" anchorCtr="0">
            <a:noAutofit/>
          </a:bodyPr>
          <a:lstStyle/>
          <a:p>
            <a:pPr algn="just">
              <a:lnSpc>
                <a:spcPct val="150000"/>
              </a:lnSpc>
              <a:buNone/>
            </a:pPr>
            <a:r>
              <a:rPr lang="en-US" sz="1400" dirty="0" smtClean="0"/>
              <a:t>The Android app named as </a:t>
            </a:r>
            <a:r>
              <a:rPr lang="en-US" sz="1400" dirty="0" smtClean="0">
                <a:solidFill>
                  <a:srgbClr val="FFFF00"/>
                </a:solidFill>
              </a:rPr>
              <a:t>‘SmartTracker-Covid-19</a:t>
            </a:r>
            <a:r>
              <a:rPr lang="en-US" sz="1400" dirty="0" smtClean="0"/>
              <a:t>’ created to spread</a:t>
            </a:r>
          </a:p>
          <a:p>
            <a:pPr algn="just">
              <a:lnSpc>
                <a:spcPct val="150000"/>
              </a:lnSpc>
              <a:buNone/>
            </a:pPr>
            <a:r>
              <a:rPr lang="en-US" sz="1400" dirty="0" smtClean="0"/>
              <a:t>awareness about the COVID -19   virus. App includes following functionalities:</a:t>
            </a:r>
          </a:p>
          <a:p>
            <a:pPr marL="488950" indent="-342900" algn="just">
              <a:lnSpc>
                <a:spcPct val="150000"/>
              </a:lnSpc>
              <a:buFont typeface="Lato"/>
              <a:buAutoNum type="arabicPeriod"/>
            </a:pPr>
            <a:r>
              <a:rPr lang="en-US" sz="1400" dirty="0" err="1" smtClean="0"/>
              <a:t>CoronaEx</a:t>
            </a:r>
            <a:r>
              <a:rPr lang="en-US" sz="1400" dirty="0" smtClean="0"/>
              <a:t> Section : It is a explorer section includes latest new updates, </a:t>
            </a:r>
            <a:r>
              <a:rPr lang="en-US" sz="1400" dirty="0"/>
              <a:t>Real-time Dashboard that tracks the recent cases of covid-19 across the world and across different states in </a:t>
            </a:r>
            <a:r>
              <a:rPr lang="en-US" sz="1400" dirty="0" smtClean="0"/>
              <a:t>India with relevant death and recovered cases and Prevention to take.</a:t>
            </a:r>
          </a:p>
          <a:p>
            <a:pPr marL="488950" indent="-342900" algn="just">
              <a:lnSpc>
                <a:spcPct val="150000"/>
              </a:lnSpc>
              <a:buFont typeface="Lato"/>
              <a:buAutoNum type="arabicPeriod"/>
            </a:pPr>
            <a:r>
              <a:rPr lang="en-US" sz="1400" dirty="0" err="1" smtClean="0"/>
              <a:t>CoronaQuiz</a:t>
            </a:r>
            <a:r>
              <a:rPr lang="en-US" sz="1400" dirty="0" smtClean="0"/>
              <a:t> section : </a:t>
            </a:r>
            <a:r>
              <a:rPr lang="en-US" sz="1400" dirty="0"/>
              <a:t> </a:t>
            </a:r>
            <a:r>
              <a:rPr lang="en-US" sz="1400" dirty="0" smtClean="0"/>
              <a:t>quiz </a:t>
            </a:r>
            <a:r>
              <a:rPr lang="en-US" sz="1400" dirty="0"/>
              <a:t>that will help people know about the Corona virus and its effects on human body. </a:t>
            </a:r>
          </a:p>
          <a:p>
            <a:pPr marL="488950" indent="-342900" algn="just">
              <a:lnSpc>
                <a:spcPct val="150000"/>
              </a:lnSpc>
              <a:buFont typeface="Lato"/>
              <a:buAutoNum type="arabicPeriod"/>
            </a:pPr>
            <a:r>
              <a:rPr lang="en-US" sz="1400" dirty="0" smtClean="0"/>
              <a:t>Helpline Section : As this application particularly made for </a:t>
            </a:r>
            <a:r>
              <a:rPr lang="en-US" sz="1400" dirty="0"/>
              <a:t>I</a:t>
            </a:r>
            <a:r>
              <a:rPr lang="en-US" sz="1400" dirty="0" smtClean="0"/>
              <a:t>ndian citizen to use, All state helpline number of </a:t>
            </a:r>
            <a:r>
              <a:rPr lang="en-US" sz="1400" dirty="0"/>
              <a:t>I</a:t>
            </a:r>
            <a:r>
              <a:rPr lang="en-US" sz="1400" dirty="0" smtClean="0"/>
              <a:t>ndia included.</a:t>
            </a:r>
          </a:p>
          <a:p>
            <a:pPr marL="488950" indent="-342900" algn="just">
              <a:lnSpc>
                <a:spcPct val="150000"/>
              </a:lnSpc>
              <a:buFont typeface="Lato"/>
              <a:buAutoNum type="arabicPeriod"/>
            </a:pPr>
            <a:r>
              <a:rPr lang="en-US" sz="1400" dirty="0" err="1" smtClean="0"/>
              <a:t>Chatbot</a:t>
            </a:r>
            <a:r>
              <a:rPr lang="en-US" sz="1400" dirty="0" smtClean="0"/>
              <a:t> Section : A self-assisted bot made for the people </a:t>
            </a:r>
            <a:r>
              <a:rPr lang="en-US" sz="1400" dirty="0"/>
              <a:t> navigate corona virus </a:t>
            </a:r>
            <a:r>
              <a:rPr lang="en-US" sz="1400" dirty="0" smtClean="0"/>
              <a:t>situation.</a:t>
            </a:r>
            <a:endParaRPr lang="en-US" sz="1400" dirty="0"/>
          </a:p>
          <a:p>
            <a:pPr marL="146050" indent="0" algn="just">
              <a:lnSpc>
                <a:spcPct val="150000"/>
              </a:lnSpc>
              <a:buNone/>
            </a:pPr>
            <a:r>
              <a:rPr lang="en-US" sz="1400" dirty="0">
                <a:solidFill>
                  <a:schemeClr val="accent1">
                    <a:lumMod val="60000"/>
                    <a:lumOff val="40000"/>
                  </a:schemeClr>
                </a:solidFill>
              </a:rPr>
              <a:t> </a:t>
            </a:r>
            <a:r>
              <a:rPr lang="en-US" sz="1400" dirty="0" smtClean="0">
                <a:solidFill>
                  <a:schemeClr val="accent1">
                    <a:lumMod val="60000"/>
                    <a:lumOff val="40000"/>
                  </a:schemeClr>
                </a:solidFill>
              </a:rPr>
              <a:t>        </a:t>
            </a:r>
            <a:r>
              <a:rPr lang="en-US" sz="1400" dirty="0">
                <a:solidFill>
                  <a:schemeClr val="accent1">
                    <a:lumMod val="60000"/>
                    <a:lumOff val="40000"/>
                  </a:schemeClr>
                </a:solidFill>
              </a:rPr>
              <a:t>Common Questions: </a:t>
            </a:r>
            <a:r>
              <a:rPr lang="en-US" sz="1400" dirty="0" smtClean="0">
                <a:solidFill>
                  <a:schemeClr val="accent1">
                    <a:lumMod val="60000"/>
                    <a:lumOff val="40000"/>
                  </a:schemeClr>
                </a:solidFill>
              </a:rPr>
              <a:t> Start </a:t>
            </a:r>
            <a:r>
              <a:rPr lang="en-US" sz="1400" dirty="0">
                <a:solidFill>
                  <a:schemeClr val="accent1">
                    <a:lumMod val="60000"/>
                    <a:lumOff val="40000"/>
                  </a:schemeClr>
                </a:solidFill>
              </a:rPr>
              <a:t>screening </a:t>
            </a:r>
            <a:r>
              <a:rPr lang="en-US" sz="1400" dirty="0" smtClean="0">
                <a:solidFill>
                  <a:schemeClr val="accent1">
                    <a:lumMod val="60000"/>
                    <a:lumOff val="40000"/>
                  </a:schemeClr>
                </a:solidFill>
              </a:rPr>
              <a:t>,  </a:t>
            </a:r>
            <a:r>
              <a:rPr lang="en-US" sz="1400" dirty="0">
                <a:solidFill>
                  <a:schemeClr val="accent1">
                    <a:lumMod val="60000"/>
                    <a:lumOff val="40000"/>
                  </a:schemeClr>
                </a:solidFill>
              </a:rPr>
              <a:t>What is COVID-19?   </a:t>
            </a:r>
            <a:r>
              <a:rPr lang="en-US" sz="1400" dirty="0" smtClean="0">
                <a:solidFill>
                  <a:schemeClr val="accent1">
                    <a:lumMod val="60000"/>
                    <a:lumOff val="40000"/>
                  </a:schemeClr>
                </a:solidFill>
              </a:rPr>
              <a:t>,  </a:t>
            </a:r>
            <a:r>
              <a:rPr lang="en-US" sz="1400" dirty="0">
                <a:solidFill>
                  <a:schemeClr val="accent1">
                    <a:lumMod val="60000"/>
                    <a:lumOff val="40000"/>
                  </a:schemeClr>
                </a:solidFill>
              </a:rPr>
              <a:t>What are the symptoms</a:t>
            </a:r>
            <a:r>
              <a:rPr lang="en-US" sz="1400" dirty="0" smtClean="0">
                <a:solidFill>
                  <a:schemeClr val="accent1">
                    <a:lumMod val="60000"/>
                    <a:lumOff val="40000"/>
                  </a:schemeClr>
                </a:solidFill>
              </a:rPr>
              <a:t>? </a:t>
            </a:r>
            <a:endParaRPr lang="en-US" sz="1400" dirty="0">
              <a:solidFill>
                <a:schemeClr val="accent1">
                  <a:lumMod val="60000"/>
                  <a:lumOff val="40000"/>
                </a:schemeClr>
              </a:solidFill>
            </a:endParaRPr>
          </a:p>
        </p:txBody>
      </p:sp>
      <p:sp>
        <p:nvSpPr>
          <p:cNvPr id="4" name="Google Shape;252;p19"/>
          <p:cNvSpPr/>
          <p:nvPr/>
        </p:nvSpPr>
        <p:spPr>
          <a:xfrm>
            <a:off x="3244362" y="677675"/>
            <a:ext cx="5521569" cy="45719"/>
          </a:xfrm>
          <a:prstGeom prst="rect">
            <a:avLst/>
          </a:pr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2"/>
          <p:cNvSpPr txBox="1">
            <a:spLocks noGrp="1"/>
          </p:cNvSpPr>
          <p:nvPr>
            <p:ph type="title"/>
          </p:nvPr>
        </p:nvSpPr>
        <p:spPr>
          <a:xfrm>
            <a:off x="1157675" y="43657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b="1" dirty="0">
                <a:solidFill>
                  <a:srgbClr val="00FFFF"/>
                </a:solidFill>
                <a:latin typeface="Lato" panose="020B0604020202020204" charset="0"/>
              </a:rPr>
              <a:t>Tech Stack Used </a:t>
            </a:r>
            <a:endParaRPr b="1" dirty="0">
              <a:solidFill>
                <a:srgbClr val="00FFFF"/>
              </a:solidFill>
              <a:latin typeface="Lato" panose="020B0604020202020204" charset="0"/>
            </a:endParaRPr>
          </a:p>
        </p:txBody>
      </p:sp>
      <p:sp>
        <p:nvSpPr>
          <p:cNvPr id="306" name="Google Shape;306;p22"/>
          <p:cNvSpPr txBox="1">
            <a:spLocks noGrp="1"/>
          </p:cNvSpPr>
          <p:nvPr>
            <p:ph type="body" idx="1"/>
          </p:nvPr>
        </p:nvSpPr>
        <p:spPr>
          <a:xfrm>
            <a:off x="1297500" y="1553600"/>
            <a:ext cx="5609700" cy="656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400" dirty="0">
                <a:solidFill>
                  <a:srgbClr val="FFFFFF"/>
                </a:solidFill>
              </a:rPr>
              <a:t>We will be going to make use of the following tools and technologies to build our application  - </a:t>
            </a:r>
            <a:endParaRPr sz="1400" dirty="0"/>
          </a:p>
        </p:txBody>
      </p:sp>
      <p:sp>
        <p:nvSpPr>
          <p:cNvPr id="307" name="Google Shape;307;p22"/>
          <p:cNvSpPr txBox="1"/>
          <p:nvPr/>
        </p:nvSpPr>
        <p:spPr>
          <a:xfrm>
            <a:off x="1332925" y="2348925"/>
            <a:ext cx="2265000" cy="22092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Clr>
                <a:srgbClr val="F1C232"/>
              </a:buClr>
              <a:buSzPts val="1400"/>
              <a:buFont typeface="Lato"/>
              <a:buAutoNum type="arabicPeriod"/>
            </a:pPr>
            <a:r>
              <a:rPr lang="en-GB" b="1" dirty="0" smtClean="0">
                <a:solidFill>
                  <a:srgbClr val="F1C232"/>
                </a:solidFill>
                <a:latin typeface="Lato"/>
                <a:ea typeface="Lato"/>
                <a:cs typeface="Lato"/>
                <a:sym typeface="Lato"/>
              </a:rPr>
              <a:t>Android  Studio </a:t>
            </a:r>
            <a:endParaRPr lang="en-GB" b="1" dirty="0">
              <a:solidFill>
                <a:srgbClr val="F1C232"/>
              </a:solidFill>
              <a:latin typeface="Lato"/>
              <a:ea typeface="Lato"/>
              <a:cs typeface="Lato"/>
              <a:sym typeface="Lato"/>
            </a:endParaRPr>
          </a:p>
          <a:p>
            <a:pPr marL="457200" indent="-317500">
              <a:lnSpc>
                <a:spcPct val="150000"/>
              </a:lnSpc>
              <a:buClr>
                <a:srgbClr val="F1C232"/>
              </a:buClr>
              <a:buSzPts val="1400"/>
              <a:buFont typeface="Lato"/>
              <a:buAutoNum type="arabicPeriod"/>
            </a:pPr>
            <a:r>
              <a:rPr lang="en-GB" b="1" dirty="0" smtClean="0">
                <a:solidFill>
                  <a:srgbClr val="F1C232"/>
                </a:solidFill>
                <a:latin typeface="Lato"/>
                <a:ea typeface="Lato"/>
                <a:cs typeface="Lato"/>
                <a:sym typeface="Lato"/>
              </a:rPr>
              <a:t>SQLite3DB</a:t>
            </a:r>
            <a:endParaRPr lang="en-GB" b="1" dirty="0">
              <a:solidFill>
                <a:srgbClr val="F1C232"/>
              </a:solidFill>
              <a:latin typeface="Lato"/>
              <a:ea typeface="Lato"/>
              <a:cs typeface="Lato"/>
              <a:sym typeface="Lato"/>
            </a:endParaRPr>
          </a:p>
          <a:p>
            <a:pPr marL="457200" indent="-317500">
              <a:lnSpc>
                <a:spcPct val="150000"/>
              </a:lnSpc>
              <a:buClr>
                <a:srgbClr val="F1C232"/>
              </a:buClr>
              <a:buSzPts val="1400"/>
              <a:buFont typeface="Lato"/>
              <a:buAutoNum type="arabicPeriod"/>
            </a:pPr>
            <a:r>
              <a:rPr lang="en-GB" b="1" dirty="0" err="1" smtClean="0">
                <a:solidFill>
                  <a:srgbClr val="F1C232"/>
                </a:solidFill>
                <a:latin typeface="Lato"/>
                <a:ea typeface="Lato"/>
                <a:cs typeface="Lato"/>
                <a:sym typeface="Lato"/>
              </a:rPr>
              <a:t>Dialogflow</a:t>
            </a:r>
            <a:r>
              <a:rPr lang="en-GB" b="1" dirty="0" smtClean="0">
                <a:solidFill>
                  <a:srgbClr val="F1C232"/>
                </a:solidFill>
                <a:latin typeface="Lato"/>
                <a:ea typeface="Lato"/>
                <a:cs typeface="Lato"/>
                <a:sym typeface="Lato"/>
              </a:rPr>
              <a:t> </a:t>
            </a:r>
            <a:endParaRPr lang="en-GB" b="1" dirty="0">
              <a:solidFill>
                <a:srgbClr val="F1C232"/>
              </a:solidFill>
              <a:latin typeface="Lato"/>
              <a:ea typeface="Lato"/>
              <a:cs typeface="Lato"/>
              <a:sym typeface="Lato"/>
            </a:endParaRPr>
          </a:p>
        </p:txBody>
      </p:sp>
      <p:pic>
        <p:nvPicPr>
          <p:cNvPr id="3074" name="Picture 2" descr="Android Studio Logo Transparent &amp; PNG Clipart Free Download - YWD"/>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615961" y="2064339"/>
            <a:ext cx="1406636" cy="1299773"/>
          </a:xfrm>
          <a:prstGeom prst="rect">
            <a:avLst/>
          </a:prstGeom>
          <a:noFill/>
          <a:effectLst>
            <a:reflection blurRad="6350" stA="50000" endA="300" endPos="55000" dir="5400000" sy="-100000" algn="bl" rotWithShape="0"/>
          </a:effectLst>
          <a:extLst>
            <a:ext uri="{909E8E84-426E-40DD-AFC4-6F175D3DCCD1}">
              <a14:hiddenFill xmlns:a14="http://schemas.microsoft.com/office/drawing/2010/main" xmlns="">
                <a:solidFill>
                  <a:srgbClr val="FFFFFF"/>
                </a:solidFill>
              </a14:hiddenFill>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632697" y="3082760"/>
            <a:ext cx="1874960" cy="11129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AutoShape 7" descr="Getting started with Dialogflow and building my first bot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81" name="Picture 9" descr="Getting started with Dialogflow and building my first bot ..."/>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2101361" y="3780692"/>
            <a:ext cx="2373923" cy="9884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xmlns="">
                <a:solidFill>
                  <a:srgbClr val="FFFFFF"/>
                </a:solidFill>
              </a14:hiddenFill>
            </a:ext>
          </a:extLst>
        </p:spPr>
      </p:pic>
      <p:sp>
        <p:nvSpPr>
          <p:cNvPr id="10" name="Google Shape;252;p19"/>
          <p:cNvSpPr/>
          <p:nvPr/>
        </p:nvSpPr>
        <p:spPr>
          <a:xfrm>
            <a:off x="3465575" y="773904"/>
            <a:ext cx="5042082" cy="45719"/>
          </a:xfrm>
          <a:prstGeom prst="rect">
            <a:avLst/>
          </a:pr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idx="2"/>
          </p:nvPr>
        </p:nvSpPr>
        <p:spPr>
          <a:xfrm>
            <a:off x="822714" y="134175"/>
            <a:ext cx="4372445" cy="510900"/>
          </a:xfrm>
          <a:prstGeom prst="rect">
            <a:avLst/>
          </a:prstGeom>
        </p:spPr>
        <p:txBody>
          <a:bodyPr spcFirstLastPara="1" wrap="square" lIns="91425" tIns="91425" rIns="91425" bIns="91425" anchor="t" anchorCtr="0">
            <a:noAutofit/>
          </a:bodyPr>
          <a:lstStyle/>
          <a:p>
            <a:pPr>
              <a:buSzPts val="2400"/>
            </a:pPr>
            <a:r>
              <a:rPr lang="en-GB" sz="2400" b="1" dirty="0">
                <a:solidFill>
                  <a:srgbClr val="00FFFF"/>
                </a:solidFill>
                <a:latin typeface="Lato" panose="020B0604020202020204" charset="0"/>
              </a:rPr>
              <a:t>SmartTracker-COVID-19</a:t>
            </a:r>
            <a:endParaRPr sz="2400" b="1" dirty="0">
              <a:solidFill>
                <a:srgbClr val="00FFFF"/>
              </a:solidFill>
              <a:latin typeface="Lato" panose="020B0604020202020204" charset="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182140" y="880890"/>
            <a:ext cx="2118946" cy="40944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3631224" y="880889"/>
            <a:ext cx="2171700" cy="40944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6180994" y="880889"/>
            <a:ext cx="2136530" cy="40944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TextBox 1"/>
          <p:cNvSpPr txBox="1"/>
          <p:nvPr/>
        </p:nvSpPr>
        <p:spPr>
          <a:xfrm>
            <a:off x="61546" y="2404896"/>
            <a:ext cx="975946"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solidFill>
                  <a:schemeClr val="tx1"/>
                </a:solidFill>
              </a:rPr>
              <a:t>Getting Started </a:t>
            </a:r>
            <a:endParaRPr lang="en-US" dirty="0">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idx="2"/>
          </p:nvPr>
        </p:nvSpPr>
        <p:spPr>
          <a:xfrm>
            <a:off x="822714" y="134175"/>
            <a:ext cx="4372445" cy="510900"/>
          </a:xfrm>
          <a:prstGeom prst="rect">
            <a:avLst/>
          </a:prstGeom>
        </p:spPr>
        <p:txBody>
          <a:bodyPr spcFirstLastPara="1" wrap="square" lIns="91425" tIns="91425" rIns="91425" bIns="91425" anchor="t" anchorCtr="0">
            <a:noAutofit/>
          </a:bodyPr>
          <a:lstStyle/>
          <a:p>
            <a:pPr>
              <a:buSzPts val="2400"/>
            </a:pPr>
            <a:r>
              <a:rPr lang="en-GB" sz="2400" b="1" dirty="0">
                <a:solidFill>
                  <a:srgbClr val="00FFFF"/>
                </a:solidFill>
                <a:latin typeface="Lato" panose="020B0604020202020204" charset="0"/>
              </a:rPr>
              <a:t>SmartTracker-COVID-19</a:t>
            </a:r>
            <a:endParaRPr sz="2400" b="1" dirty="0">
              <a:solidFill>
                <a:srgbClr val="00FFFF"/>
              </a:solidFill>
              <a:latin typeface="Lato" panose="020B0604020202020204" charset="0"/>
            </a:endParaRPr>
          </a:p>
        </p:txBody>
      </p:sp>
      <p:pic>
        <p:nvPicPr>
          <p:cNvPr id="5123" name="Picture 3"/>
          <p:cNvPicPr>
            <a:picLocks noChangeAspect="1" noChangeArrowheads="1"/>
          </p:cNvPicPr>
          <p:nvPr/>
        </p:nvPicPr>
        <p:blipFill rotWithShape="1">
          <a:blip r:embed="rId3">
            <a:extLst>
              <a:ext uri="{28A0092B-C50C-407E-A947-70E740481C1C}">
                <a14:useLocalDpi xmlns:a14="http://schemas.microsoft.com/office/drawing/2010/main" xmlns="" val="0"/>
              </a:ext>
            </a:extLst>
          </a:blip>
          <a:srcRect t="3787"/>
          <a:stretch/>
        </p:blipFill>
        <p:spPr bwMode="auto">
          <a:xfrm>
            <a:off x="1204547" y="778183"/>
            <a:ext cx="2426676" cy="42066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9" name="TextBox 8"/>
          <p:cNvSpPr txBox="1"/>
          <p:nvPr/>
        </p:nvSpPr>
        <p:spPr>
          <a:xfrm>
            <a:off x="61546" y="2404896"/>
            <a:ext cx="975946"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solidFill>
                  <a:schemeClr val="tx1"/>
                </a:solidFill>
              </a:rPr>
              <a:t>Main Tab</a:t>
            </a:r>
            <a:endParaRPr lang="en-US" dirty="0">
              <a:solidFill>
                <a:schemeClr val="tx1"/>
              </a:solidFill>
            </a:endParaRPr>
          </a:p>
        </p:txBody>
      </p:sp>
      <p:sp>
        <p:nvSpPr>
          <p:cNvPr id="10" name="TextBox 9"/>
          <p:cNvSpPr txBox="1"/>
          <p:nvPr/>
        </p:nvSpPr>
        <p:spPr>
          <a:xfrm>
            <a:off x="3977053" y="2378742"/>
            <a:ext cx="1078523"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solidFill>
                  <a:schemeClr val="tx1"/>
                </a:solidFill>
              </a:rPr>
              <a:t>Developer</a:t>
            </a:r>
            <a:endParaRPr lang="en-US" dirty="0">
              <a:solidFill>
                <a:schemeClr val="tx1"/>
              </a:solidFill>
            </a:endParaRPr>
          </a:p>
        </p:txBody>
      </p:sp>
      <p:pic>
        <p:nvPicPr>
          <p:cNvPr id="1026" name="Picture 2"/>
          <p:cNvPicPr>
            <a:picLocks noChangeAspect="1" noChangeArrowheads="1"/>
          </p:cNvPicPr>
          <p:nvPr/>
        </p:nvPicPr>
        <p:blipFill>
          <a:blip r:embed="rId4"/>
          <a:srcRect/>
          <a:stretch>
            <a:fillRect/>
          </a:stretch>
        </p:blipFill>
        <p:spPr bwMode="auto">
          <a:xfrm>
            <a:off x="5453062" y="240196"/>
            <a:ext cx="2750282" cy="4596848"/>
          </a:xfrm>
          <a:prstGeom prst="rect">
            <a:avLst/>
          </a:prstGeom>
          <a:noFill/>
          <a:ln w="9525">
            <a:noFill/>
            <a:miter lim="800000"/>
            <a:headEnd/>
            <a:tailEnd/>
          </a:ln>
        </p:spPr>
      </p:pic>
    </p:spTree>
    <p:extLst>
      <p:ext uri="{BB962C8B-B14F-4D97-AF65-F5344CB8AC3E}">
        <p14:creationId xmlns:p14="http://schemas.microsoft.com/office/powerpoint/2010/main" xmlns="" val="3193196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6"/>
          <p:cNvSpPr txBox="1">
            <a:spLocks noGrp="1"/>
          </p:cNvSpPr>
          <p:nvPr>
            <p:ph type="title" idx="2"/>
          </p:nvPr>
        </p:nvSpPr>
        <p:spPr>
          <a:xfrm>
            <a:off x="822714" y="134175"/>
            <a:ext cx="4372445" cy="510900"/>
          </a:xfrm>
          <a:prstGeom prst="rect">
            <a:avLst/>
          </a:prstGeom>
        </p:spPr>
        <p:txBody>
          <a:bodyPr spcFirstLastPara="1" wrap="square" lIns="91425" tIns="91425" rIns="91425" bIns="91425" anchor="t" anchorCtr="0">
            <a:noAutofit/>
          </a:bodyPr>
          <a:lstStyle/>
          <a:p>
            <a:pPr>
              <a:buSzPts val="2400"/>
            </a:pPr>
            <a:r>
              <a:rPr lang="en-GB" sz="2400" b="1" dirty="0">
                <a:solidFill>
                  <a:srgbClr val="00FFFF"/>
                </a:solidFill>
                <a:latin typeface="Lato" panose="020B0604020202020204" charset="0"/>
              </a:rPr>
              <a:t>SmartTracker-COVID-19</a:t>
            </a:r>
            <a:endParaRPr sz="2400" b="1" dirty="0">
              <a:solidFill>
                <a:srgbClr val="00FFFF"/>
              </a:solidFill>
              <a:latin typeface="Lato" panose="020B0604020202020204" charset="0"/>
            </a:endParaRPr>
          </a:p>
        </p:txBody>
      </p:sp>
      <p:sp>
        <p:nvSpPr>
          <p:cNvPr id="7" name="TextBox 6"/>
          <p:cNvSpPr txBox="1"/>
          <p:nvPr/>
        </p:nvSpPr>
        <p:spPr>
          <a:xfrm>
            <a:off x="61546" y="2404896"/>
            <a:ext cx="975946"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err="1" smtClean="0">
                <a:solidFill>
                  <a:schemeClr val="tx1"/>
                </a:solidFill>
              </a:rPr>
              <a:t>CovidEx</a:t>
            </a:r>
            <a:endParaRPr lang="en-US" dirty="0">
              <a:solidFill>
                <a:schemeClr val="tx1"/>
              </a:solidFill>
            </a:endParaRPr>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xmlns="" val="0"/>
              </a:ext>
            </a:extLst>
          </a:blip>
          <a:srcRect t="3787"/>
          <a:stretch/>
        </p:blipFill>
        <p:spPr bwMode="auto">
          <a:xfrm>
            <a:off x="1380393" y="686431"/>
            <a:ext cx="2189284" cy="37447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147" name="Picture 3"/>
          <p:cNvPicPr>
            <a:picLocks noChangeAspect="1" noChangeArrowheads="1"/>
          </p:cNvPicPr>
          <p:nvPr/>
        </p:nvPicPr>
        <p:blipFill rotWithShape="1">
          <a:blip r:embed="rId4">
            <a:extLst>
              <a:ext uri="{28A0092B-C50C-407E-A947-70E740481C1C}">
                <a14:useLocalDpi xmlns:a14="http://schemas.microsoft.com/office/drawing/2010/main" xmlns="" val="0"/>
              </a:ext>
            </a:extLst>
          </a:blip>
          <a:srcRect t="3972"/>
          <a:stretch/>
        </p:blipFill>
        <p:spPr bwMode="auto">
          <a:xfrm>
            <a:off x="3971184" y="686431"/>
            <a:ext cx="2209807" cy="37447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TextBox 1"/>
          <p:cNvSpPr txBox="1"/>
          <p:nvPr/>
        </p:nvSpPr>
        <p:spPr>
          <a:xfrm>
            <a:off x="1705709" y="4567580"/>
            <a:ext cx="1230922" cy="307777"/>
          </a:xfrm>
          <a:prstGeom prst="rect">
            <a:avLst/>
          </a:prstGeom>
          <a:noFill/>
        </p:spPr>
        <p:txBody>
          <a:bodyPr wrap="square" rtlCol="0">
            <a:spAutoFit/>
          </a:bodyPr>
          <a:lstStyle/>
          <a:p>
            <a:r>
              <a:rPr lang="en-US" dirty="0" smtClean="0">
                <a:solidFill>
                  <a:schemeClr val="bg1"/>
                </a:solidFill>
              </a:rPr>
              <a:t>News Feed</a:t>
            </a:r>
            <a:endParaRPr lang="en-US" dirty="0">
              <a:solidFill>
                <a:schemeClr val="bg1"/>
              </a:solidFill>
            </a:endParaRPr>
          </a:p>
        </p:txBody>
      </p:sp>
      <p:sp>
        <p:nvSpPr>
          <p:cNvPr id="11" name="TextBox 10"/>
          <p:cNvSpPr txBox="1"/>
          <p:nvPr/>
        </p:nvSpPr>
        <p:spPr>
          <a:xfrm>
            <a:off x="4481142" y="4612983"/>
            <a:ext cx="1641228" cy="307777"/>
          </a:xfrm>
          <a:prstGeom prst="rect">
            <a:avLst/>
          </a:prstGeom>
          <a:noFill/>
        </p:spPr>
        <p:txBody>
          <a:bodyPr wrap="square" rtlCol="0">
            <a:spAutoFit/>
          </a:bodyPr>
          <a:lstStyle/>
          <a:p>
            <a:r>
              <a:rPr lang="en-US" dirty="0" smtClean="0">
                <a:solidFill>
                  <a:schemeClr val="tx1"/>
                </a:solidFill>
              </a:rPr>
              <a:t>World Statistic</a:t>
            </a:r>
            <a:endParaRPr lang="en-US" dirty="0">
              <a:solidFill>
                <a:schemeClr val="tx1"/>
              </a:solidFill>
            </a:endParaRPr>
          </a:p>
        </p:txBody>
      </p:sp>
      <p:pic>
        <p:nvPicPr>
          <p:cNvPr id="6148" name="Picture 4"/>
          <p:cNvPicPr>
            <a:picLocks noChangeAspect="1" noChangeArrowheads="1"/>
          </p:cNvPicPr>
          <p:nvPr/>
        </p:nvPicPr>
        <p:blipFill rotWithShape="1">
          <a:blip r:embed="rId5">
            <a:extLst>
              <a:ext uri="{28A0092B-C50C-407E-A947-70E740481C1C}">
                <a14:useLocalDpi xmlns:a14="http://schemas.microsoft.com/office/drawing/2010/main" xmlns="" val="0"/>
              </a:ext>
            </a:extLst>
          </a:blip>
          <a:srcRect t="3685"/>
          <a:stretch/>
        </p:blipFill>
        <p:spPr bwMode="auto">
          <a:xfrm>
            <a:off x="6585440" y="686432"/>
            <a:ext cx="2242037" cy="37447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3" name="TextBox 12"/>
          <p:cNvSpPr txBox="1"/>
          <p:nvPr/>
        </p:nvSpPr>
        <p:spPr>
          <a:xfrm>
            <a:off x="6963504" y="4601212"/>
            <a:ext cx="1641228" cy="307777"/>
          </a:xfrm>
          <a:prstGeom prst="rect">
            <a:avLst/>
          </a:prstGeom>
          <a:noFill/>
        </p:spPr>
        <p:txBody>
          <a:bodyPr wrap="square" rtlCol="0">
            <a:spAutoFit/>
          </a:bodyPr>
          <a:lstStyle/>
          <a:p>
            <a:r>
              <a:rPr lang="en-US" dirty="0" smtClean="0">
                <a:solidFill>
                  <a:schemeClr val="tx1"/>
                </a:solidFill>
              </a:rPr>
              <a:t>India Statistic</a:t>
            </a:r>
            <a:endParaRPr lang="en-US" dirty="0">
              <a:solidFill>
                <a:schemeClr val="tx1"/>
              </a:solidFill>
            </a:endParaRPr>
          </a:p>
        </p:txBody>
      </p:sp>
    </p:spTree>
    <p:extLst>
      <p:ext uri="{BB962C8B-B14F-4D97-AF65-F5344CB8AC3E}">
        <p14:creationId xmlns:p14="http://schemas.microsoft.com/office/powerpoint/2010/main" xmlns="" val="3728360669"/>
      </p:ext>
    </p:extLst>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283</TotalTime>
  <Words>427</Words>
  <Application>Microsoft Office PowerPoint</Application>
  <PresentationFormat>On-screen Show (16:9)</PresentationFormat>
  <Paragraphs>62</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Montserrat</vt:lpstr>
      <vt:lpstr>Lato</vt:lpstr>
      <vt:lpstr>Consolas</vt:lpstr>
      <vt:lpstr>Average</vt:lpstr>
      <vt:lpstr>Focus</vt:lpstr>
      <vt:lpstr>SmartTracker-COVID-19</vt:lpstr>
      <vt:lpstr>Table of Content </vt:lpstr>
      <vt:lpstr>Introduction</vt:lpstr>
      <vt:lpstr>Problem Statement</vt:lpstr>
      <vt:lpstr>Implementation </vt:lpstr>
      <vt:lpstr>Tech Stack Used </vt:lpstr>
      <vt:lpstr>SmartTracker-COVID-19</vt:lpstr>
      <vt:lpstr>SmartTracker-COVID-19</vt:lpstr>
      <vt:lpstr>SmartTracker-COVID-19</vt:lpstr>
      <vt:lpstr>SmartTracker-COVID-19</vt:lpstr>
      <vt:lpstr>SmartTracker-COVID-19</vt:lpstr>
      <vt:lpstr>SmartTracker-COVID-19</vt:lpstr>
      <vt:lpstr>SmartTracker-COVID-19</vt:lpstr>
      <vt:lpstr>Conclusion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 Tracker</dc:title>
  <dc:creator>Pramod</dc:creator>
  <cp:lastModifiedBy>win</cp:lastModifiedBy>
  <cp:revision>37</cp:revision>
  <dcterms:modified xsi:type="dcterms:W3CDTF">2020-04-12T13:44:10Z</dcterms:modified>
</cp:coreProperties>
</file>